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73" r:id="rId8"/>
    <p:sldId id="262" r:id="rId9"/>
    <p:sldId id="263" r:id="rId10"/>
    <p:sldId id="264" r:id="rId11"/>
    <p:sldId id="265" r:id="rId12"/>
    <p:sldId id="268" r:id="rId13"/>
    <p:sldId id="267"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7" d="100"/>
          <a:sy n="97" d="100"/>
        </p:scale>
        <p:origin x="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0B5B-D7AF-4384-87AC-DD2EEDAB3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234CF6-8106-43E3-8DCE-2CA0C443A8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8DF9AC-967F-4AED-9E56-3720CDA2FA69}"/>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602D6215-67C2-4D37-8EAE-36782B22D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DE00-0C25-4211-B931-625AA168802D}"/>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224531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F134-0CBF-4C69-80EA-7789C91A5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7735E-607C-41AD-8574-CCF2279E8F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A98B6-25DF-4C02-AB6D-935F42A20510}"/>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0AAADF8C-66B2-4BDA-9B1A-7DE560064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4B5F6-ACFE-4E13-9560-D7ED9092AAC7}"/>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371985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FE8DAE-5EBE-427F-AF8B-85636A6F70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519BAD-285B-458C-96C1-33832DE1E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C8F29-DD8E-46AC-9956-7C1FFC0342A6}"/>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7A8A56A4-23EA-4B46-A620-5D905B002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2CD03-BE0D-45D7-98D6-CF4179EFF3E2}"/>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224638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3EE9-6723-44DC-AD4C-752FEFAC1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60DBC-891C-427D-9A7D-46DB150EE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3D852-DA14-4EC7-B83F-11DF645278A9}"/>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2884C55E-EAAE-4198-9BB9-2F00295E3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F55BA-2B23-4026-9F83-ED222E5242BF}"/>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420734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DFBB-7061-4B8D-968E-079C3FA51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D1D218-FF05-46B4-AC5A-BBE93C887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A7E400-20C7-4AF0-BDE6-9D052D75C9D6}"/>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65493805-9C17-43C2-BE52-71D4B23E9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70101-51F3-4396-86F7-B1918367A3F9}"/>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831691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4827-A28C-463C-BE77-7D29FE031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03B72-B52C-4576-9F82-A9E4741985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11BD60-6564-46E0-86CE-F10B23579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67B8F-52C4-45D0-BF4F-A263237A6516}"/>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6" name="Footer Placeholder 5">
            <a:extLst>
              <a:ext uri="{FF2B5EF4-FFF2-40B4-BE49-F238E27FC236}">
                <a16:creationId xmlns:a16="http://schemas.microsoft.com/office/drawing/2014/main" id="{21A6EB87-680A-4437-A6AD-210320364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91F61-2CFA-446D-B3D3-74307AC35965}"/>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1575365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805E-431E-4C6F-A841-C134866A5E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428E-1C80-45C9-8C8B-28BB0177D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65AA53-A133-45B9-998E-637A5D3E83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834B19-48A2-441F-811D-4133CECB1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24BCB2-659E-4CFB-9270-4D965D29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F938A7-3C4A-41CB-930D-54A44E43CCC1}"/>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8" name="Footer Placeholder 7">
            <a:extLst>
              <a:ext uri="{FF2B5EF4-FFF2-40B4-BE49-F238E27FC236}">
                <a16:creationId xmlns:a16="http://schemas.microsoft.com/office/drawing/2014/main" id="{CFA38B6E-4C9E-4DD9-8C40-5A55A8C9D8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D2EB2-3671-43A9-9865-DD4EFCD9E3BE}"/>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416958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0DF7-9B32-4031-B4B7-E9365676C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2F0279-87E0-4CA4-B0A0-075F6081B697}"/>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4" name="Footer Placeholder 3">
            <a:extLst>
              <a:ext uri="{FF2B5EF4-FFF2-40B4-BE49-F238E27FC236}">
                <a16:creationId xmlns:a16="http://schemas.microsoft.com/office/drawing/2014/main" id="{BF644465-6E57-424D-8D24-2AC705E50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5EE8A1-D899-4A82-8692-153134708C5E}"/>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2583481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98334-3C28-4252-8EE6-D6547EFC15A0}"/>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3" name="Footer Placeholder 2">
            <a:extLst>
              <a:ext uri="{FF2B5EF4-FFF2-40B4-BE49-F238E27FC236}">
                <a16:creationId xmlns:a16="http://schemas.microsoft.com/office/drawing/2014/main" id="{0D7EF716-9EF3-4817-85DA-FF45944F47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F60487-00B4-4058-B657-39A0E4F618FE}"/>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4022548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FD95-4E0F-4070-93E4-3B5DA1245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8BEF43-F3D0-4E06-93BB-60355F093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959523-6CBE-4519-9313-514010DC7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7241C-7922-4F9B-A1CF-888FE8344C92}"/>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6" name="Footer Placeholder 5">
            <a:extLst>
              <a:ext uri="{FF2B5EF4-FFF2-40B4-BE49-F238E27FC236}">
                <a16:creationId xmlns:a16="http://schemas.microsoft.com/office/drawing/2014/main" id="{59B39DD8-17CD-4214-8DD5-D21CC197C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78A85-AF0C-4D28-B6A6-A822900D3DC3}"/>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311231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63A6-0C2C-4FE0-8204-FCDA606178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961D5-DC09-456C-A7F5-00BC87562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C0DD10-7931-4414-A346-B99C80FF8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791DE-07A2-40D8-915C-3C540B0906E9}"/>
              </a:ext>
            </a:extLst>
          </p:cNvPr>
          <p:cNvSpPr>
            <a:spLocks noGrp="1"/>
          </p:cNvSpPr>
          <p:nvPr>
            <p:ph type="dt" sz="half" idx="10"/>
          </p:nvPr>
        </p:nvSpPr>
        <p:spPr/>
        <p:txBody>
          <a:bodyPr/>
          <a:lstStyle/>
          <a:p>
            <a:fld id="{EF08617F-D530-47E4-8CC5-4E17A69F80DB}" type="datetimeFigureOut">
              <a:rPr lang="en-US" smtClean="0"/>
              <a:t>2/12/2022</a:t>
            </a:fld>
            <a:endParaRPr lang="en-US"/>
          </a:p>
        </p:txBody>
      </p:sp>
      <p:sp>
        <p:nvSpPr>
          <p:cNvPr id="6" name="Footer Placeholder 5">
            <a:extLst>
              <a:ext uri="{FF2B5EF4-FFF2-40B4-BE49-F238E27FC236}">
                <a16:creationId xmlns:a16="http://schemas.microsoft.com/office/drawing/2014/main" id="{2D065EAA-7E3B-40AC-AE41-6AC6668BE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C4618-A23A-4C2C-A83B-6BB384E29E8A}"/>
              </a:ext>
            </a:extLst>
          </p:cNvPr>
          <p:cNvSpPr>
            <a:spLocks noGrp="1"/>
          </p:cNvSpPr>
          <p:nvPr>
            <p:ph type="sldNum" sz="quarter" idx="12"/>
          </p:nvPr>
        </p:nvSpPr>
        <p:spPr/>
        <p:txBody>
          <a:bodyPr/>
          <a:lstStyle/>
          <a:p>
            <a:fld id="{844F7565-A041-4AA5-A6D1-BF5ACD528C1E}" type="slidenum">
              <a:rPr lang="en-US" smtClean="0"/>
              <a:t>‹#›</a:t>
            </a:fld>
            <a:endParaRPr lang="en-US"/>
          </a:p>
        </p:txBody>
      </p:sp>
    </p:spTree>
    <p:extLst>
      <p:ext uri="{BB962C8B-B14F-4D97-AF65-F5344CB8AC3E}">
        <p14:creationId xmlns:p14="http://schemas.microsoft.com/office/powerpoint/2010/main" val="322363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F8EED-545F-44E4-88B4-2B5ADE3AB5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C1E36C-C069-4778-A8DF-1F01D016B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1AF6-F443-4EC3-8F40-4E8D7886D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8617F-D530-47E4-8CC5-4E17A69F80DB}" type="datetimeFigureOut">
              <a:rPr lang="en-US" smtClean="0"/>
              <a:t>2/12/2022</a:t>
            </a:fld>
            <a:endParaRPr lang="en-US"/>
          </a:p>
        </p:txBody>
      </p:sp>
      <p:sp>
        <p:nvSpPr>
          <p:cNvPr id="5" name="Footer Placeholder 4">
            <a:extLst>
              <a:ext uri="{FF2B5EF4-FFF2-40B4-BE49-F238E27FC236}">
                <a16:creationId xmlns:a16="http://schemas.microsoft.com/office/drawing/2014/main" id="{A8B84FC1-44BA-4C37-BE6A-2C64DF7CC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54E7D7-D9F7-45FD-84D4-F897F248F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7565-A041-4AA5-A6D1-BF5ACD528C1E}" type="slidenum">
              <a:rPr lang="en-US" smtClean="0"/>
              <a:t>‹#›</a:t>
            </a:fld>
            <a:endParaRPr lang="en-US"/>
          </a:p>
        </p:txBody>
      </p:sp>
    </p:spTree>
    <p:extLst>
      <p:ext uri="{BB962C8B-B14F-4D97-AF65-F5344CB8AC3E}">
        <p14:creationId xmlns:p14="http://schemas.microsoft.com/office/powerpoint/2010/main" val="7762907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hyperlink" Target="small_traning_output.txt" TargetMode="External"/><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Knn_small_training_results.txt" TargetMode="Externa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png"/><Relationship Id="rId5" Type="http://schemas.openxmlformats.org/officeDocument/2006/relationships/image" Target="../media/image33.wmf"/><Relationship Id="rId4" Type="http://schemas.openxmlformats.org/officeDocument/2006/relationships/oleObject" Target="../embeddings/oleObject2.bin"/><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wmf"/><Relationship Id="rId5" Type="http://schemas.openxmlformats.org/officeDocument/2006/relationships/oleObject" Target="../embeddings/oleObject3.bin"/><Relationship Id="rId4" Type="http://schemas.openxmlformats.org/officeDocument/2006/relationships/hyperlink" Target="Decision_Tree%20small%20traning.txt" TargetMode="External"/><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38543204_Tic-Tac-Toe_Learning_Using_Artificial_Neural_Networks" TargetMode="External"/><Relationship Id="rId2" Type="http://schemas.openxmlformats.org/officeDocument/2006/relationships/hyperlink" Target="https://archive.ics.uci.edu/ml/datasets/Tic-Tac-Toe+Endgame"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chive.ics.uci.edu/ml/datasets/Tic-Tac-Toe+Endgam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BE3D-FB12-4D08-95D7-AEFDE170F6A2}"/>
              </a:ext>
            </a:extLst>
          </p:cNvPr>
          <p:cNvSpPr>
            <a:spLocks noGrp="1"/>
          </p:cNvSpPr>
          <p:nvPr>
            <p:ph type="ctrTitle"/>
          </p:nvPr>
        </p:nvSpPr>
        <p:spPr>
          <a:xfrm>
            <a:off x="1524000" y="223728"/>
            <a:ext cx="9144000" cy="2387600"/>
          </a:xfrm>
        </p:spPr>
        <p:txBody>
          <a:bodyPr>
            <a:normAutofit/>
          </a:bodyPr>
          <a:lstStyle/>
          <a:p>
            <a:r>
              <a:rPr lang="en-US" b="0" i="0" dirty="0">
                <a:solidFill>
                  <a:srgbClr val="000000"/>
                </a:solidFill>
                <a:effectLst/>
                <a:latin typeface="Inter"/>
              </a:rPr>
              <a:t>Tic-Tac-Toe Winner Prediction</a:t>
            </a:r>
            <a:r>
              <a:rPr lang="en-GB" b="0" i="0" dirty="0">
                <a:solidFill>
                  <a:srgbClr val="000000"/>
                </a:solidFill>
                <a:effectLst/>
                <a:latin typeface="Inter"/>
              </a:rPr>
              <a:t>.</a:t>
            </a:r>
            <a:br>
              <a:rPr lang="en-US" b="0" i="0" dirty="0">
                <a:solidFill>
                  <a:srgbClr val="000000"/>
                </a:solidFill>
                <a:effectLst/>
                <a:latin typeface="Inter"/>
              </a:rPr>
            </a:br>
            <a:r>
              <a:rPr lang="en-US" sz="4000" b="0" i="0" dirty="0">
                <a:solidFill>
                  <a:srgbClr val="000000"/>
                </a:solidFill>
                <a:effectLst/>
                <a:latin typeface="Inter"/>
              </a:rPr>
              <a:t>Artificial intelligence VS Machine learning.</a:t>
            </a:r>
            <a:endParaRPr lang="en-US" sz="4000" dirty="0"/>
          </a:p>
        </p:txBody>
      </p:sp>
      <p:pic>
        <p:nvPicPr>
          <p:cNvPr id="5" name="Picture 4">
            <a:extLst>
              <a:ext uri="{FF2B5EF4-FFF2-40B4-BE49-F238E27FC236}">
                <a16:creationId xmlns:a16="http://schemas.microsoft.com/office/drawing/2014/main" id="{A1C34389-65EE-4BFD-9B1E-CDF1656E8896}"/>
              </a:ext>
            </a:extLst>
          </p:cNvPr>
          <p:cNvPicPr>
            <a:picLocks noChangeAspect="1"/>
          </p:cNvPicPr>
          <p:nvPr/>
        </p:nvPicPr>
        <p:blipFill>
          <a:blip r:embed="rId2"/>
          <a:stretch>
            <a:fillRect/>
          </a:stretch>
        </p:blipFill>
        <p:spPr>
          <a:xfrm>
            <a:off x="3681250" y="2772215"/>
            <a:ext cx="4296102" cy="3557642"/>
          </a:xfrm>
          <a:prstGeom prst="rect">
            <a:avLst/>
          </a:prstGeom>
        </p:spPr>
      </p:pic>
      <p:sp>
        <p:nvSpPr>
          <p:cNvPr id="6" name="TextBox 5">
            <a:extLst>
              <a:ext uri="{FF2B5EF4-FFF2-40B4-BE49-F238E27FC236}">
                <a16:creationId xmlns:a16="http://schemas.microsoft.com/office/drawing/2014/main" id="{EA0E0E45-1D68-458B-A96C-65811C93A6A0}"/>
              </a:ext>
            </a:extLst>
          </p:cNvPr>
          <p:cNvSpPr txBox="1"/>
          <p:nvPr/>
        </p:nvSpPr>
        <p:spPr>
          <a:xfrm>
            <a:off x="346842" y="5652749"/>
            <a:ext cx="2979682" cy="677108"/>
          </a:xfrm>
          <a:prstGeom prst="rect">
            <a:avLst/>
          </a:prstGeom>
          <a:noFill/>
        </p:spPr>
        <p:txBody>
          <a:bodyPr wrap="square" rtlCol="0">
            <a:spAutoFit/>
          </a:bodyPr>
          <a:lstStyle/>
          <a:p>
            <a:r>
              <a:rPr lang="en-GB" sz="2000" dirty="0"/>
              <a:t>Presented by:</a:t>
            </a:r>
          </a:p>
          <a:p>
            <a:r>
              <a:rPr lang="en-GB" dirty="0" err="1"/>
              <a:t>Tzach</a:t>
            </a:r>
            <a:r>
              <a:rPr lang="en-GB" dirty="0"/>
              <a:t> Cohen – 205650310.</a:t>
            </a:r>
            <a:endParaRPr lang="en-US" dirty="0"/>
          </a:p>
        </p:txBody>
      </p:sp>
    </p:spTree>
    <p:extLst>
      <p:ext uri="{BB962C8B-B14F-4D97-AF65-F5344CB8AC3E}">
        <p14:creationId xmlns:p14="http://schemas.microsoft.com/office/powerpoint/2010/main" val="244758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D5C9-0E91-4FB0-A14F-93ECA4DF526B}"/>
              </a:ext>
            </a:extLst>
          </p:cNvPr>
          <p:cNvSpPr>
            <a:spLocks noGrp="1"/>
          </p:cNvSpPr>
          <p:nvPr>
            <p:ph type="title"/>
          </p:nvPr>
        </p:nvSpPr>
        <p:spPr/>
        <p:txBody>
          <a:bodyPr/>
          <a:lstStyle/>
          <a:p>
            <a:r>
              <a:rPr lang="en-US" dirty="0"/>
              <a:t>Conclusions so far:</a:t>
            </a:r>
          </a:p>
        </p:txBody>
      </p:sp>
      <p:sp>
        <p:nvSpPr>
          <p:cNvPr id="3" name="Content Placeholder 2">
            <a:extLst>
              <a:ext uri="{FF2B5EF4-FFF2-40B4-BE49-F238E27FC236}">
                <a16:creationId xmlns:a16="http://schemas.microsoft.com/office/drawing/2014/main" id="{B1EBEEF4-086A-40DF-848B-CA01C96CC306}"/>
              </a:ext>
            </a:extLst>
          </p:cNvPr>
          <p:cNvSpPr>
            <a:spLocks noGrp="1"/>
          </p:cNvSpPr>
          <p:nvPr>
            <p:ph idx="1"/>
          </p:nvPr>
        </p:nvSpPr>
        <p:spPr/>
        <p:txBody>
          <a:bodyPr>
            <a:normAutofit/>
          </a:bodyPr>
          <a:lstStyle/>
          <a:p>
            <a:r>
              <a:rPr lang="en-GB" sz="2000" dirty="0"/>
              <a:t>We saw the problems in </a:t>
            </a:r>
            <a:r>
              <a:rPr lang="en-US" sz="2000" dirty="0"/>
              <a:t>“tie” games.</a:t>
            </a:r>
          </a:p>
          <a:p>
            <a:r>
              <a:rPr lang="en-US" sz="2000" dirty="0"/>
              <a:t>SVM worked really well on this data since the data pretty small and simple, there’s small different between linear and non-linear, non-linear shows 97.57% accuracy while linear shows 98.61%.</a:t>
            </a:r>
          </a:p>
          <a:p>
            <a:r>
              <a:rPr lang="en-US" sz="2000" dirty="0"/>
              <a:t>Logistic Regression also preform really well on this data, but </a:t>
            </a:r>
            <a:r>
              <a:rPr lang="en-GB" sz="2000" dirty="0"/>
              <a:t>unlike SVM, here we have bigger different between Linear and logistic regressions. Logistic preforms with 98.61% accuracy and Linear with only 94.34%. I’m assuming it’s the reason is the constraints on the problem that Logistic Regression create. ([0-1]).</a:t>
            </a:r>
          </a:p>
          <a:p>
            <a:pPr marL="0" indent="0">
              <a:buNone/>
            </a:pPr>
            <a:endParaRPr lang="en-GB" sz="2000" dirty="0"/>
          </a:p>
          <a:p>
            <a:pPr marL="0" indent="0">
              <a:buNone/>
            </a:pPr>
            <a:r>
              <a:rPr lang="en-GB" sz="3200" dirty="0" err="1"/>
              <a:t>Whats</a:t>
            </a:r>
            <a:r>
              <a:rPr lang="en-GB" sz="3200" dirty="0"/>
              <a:t> next?</a:t>
            </a:r>
          </a:p>
          <a:p>
            <a:pPr marL="0" indent="0">
              <a:buNone/>
            </a:pPr>
            <a:r>
              <a:rPr lang="en-US" sz="1400" dirty="0"/>
              <a:t>Now I got curious, what would happen if I make a battle between ML algorithms and AI algorithms? Who would win most of the time?</a:t>
            </a:r>
          </a:p>
          <a:p>
            <a:pPr marL="0" indent="0">
              <a:buNone/>
            </a:pPr>
            <a:r>
              <a:rPr lang="en-US" sz="1400" dirty="0"/>
              <a:t>How ML </a:t>
            </a:r>
            <a:r>
              <a:rPr lang="en-US" sz="1400" dirty="0" err="1"/>
              <a:t>responed</a:t>
            </a:r>
            <a:r>
              <a:rPr lang="en-US" sz="1400" dirty="0"/>
              <a:t>?, since we need to make a new data now.</a:t>
            </a:r>
          </a:p>
        </p:txBody>
      </p:sp>
      <p:pic>
        <p:nvPicPr>
          <p:cNvPr id="2052" name="Picture 4" descr="Computer GIF by Beeld en Geluid">
            <a:extLst>
              <a:ext uri="{FF2B5EF4-FFF2-40B4-BE49-F238E27FC236}">
                <a16:creationId xmlns:a16="http://schemas.microsoft.com/office/drawing/2014/main" id="{CCCF95CC-89CD-43D1-8A90-FA5C4EF78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6728" y="447314"/>
            <a:ext cx="1554217" cy="12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93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B636-66B2-435F-8392-C1F6BF630638}"/>
              </a:ext>
            </a:extLst>
          </p:cNvPr>
          <p:cNvSpPr>
            <a:spLocks noGrp="1"/>
          </p:cNvSpPr>
          <p:nvPr>
            <p:ph type="title"/>
          </p:nvPr>
        </p:nvSpPr>
        <p:spPr>
          <a:xfrm>
            <a:off x="838200" y="0"/>
            <a:ext cx="10515600" cy="1325563"/>
          </a:xfrm>
        </p:spPr>
        <p:txBody>
          <a:bodyPr/>
          <a:lstStyle/>
          <a:p>
            <a:r>
              <a:rPr lang="en-GB" b="1"/>
              <a:t>Machine Learning VS. </a:t>
            </a:r>
            <a:r>
              <a:rPr lang="en-US" sz="4400" i="0">
                <a:solidFill>
                  <a:srgbClr val="000000"/>
                </a:solidFill>
                <a:effectLst/>
                <a:latin typeface="Inter"/>
              </a:rPr>
              <a:t>Artificial intelligence </a:t>
            </a:r>
            <a:endParaRPr lang="en-US" b="1" dirty="0"/>
          </a:p>
        </p:txBody>
      </p:sp>
      <p:sp>
        <p:nvSpPr>
          <p:cNvPr id="3" name="Content Placeholder 2">
            <a:extLst>
              <a:ext uri="{FF2B5EF4-FFF2-40B4-BE49-F238E27FC236}">
                <a16:creationId xmlns:a16="http://schemas.microsoft.com/office/drawing/2014/main" id="{59EAEED8-3C88-4BF6-9C37-F166D3A92E6E}"/>
              </a:ext>
            </a:extLst>
          </p:cNvPr>
          <p:cNvSpPr>
            <a:spLocks noGrp="1"/>
          </p:cNvSpPr>
          <p:nvPr>
            <p:ph idx="1"/>
          </p:nvPr>
        </p:nvSpPr>
        <p:spPr>
          <a:xfrm>
            <a:off x="838200" y="1526080"/>
            <a:ext cx="10515600" cy="4351338"/>
          </a:xfrm>
        </p:spPr>
        <p:txBody>
          <a:bodyPr/>
          <a:lstStyle/>
          <a:p>
            <a:pPr marL="0" indent="0">
              <a:buNone/>
            </a:pPr>
            <a:r>
              <a:rPr lang="en-US" sz="2400" dirty="0"/>
              <a:t>Challenges:</a:t>
            </a:r>
          </a:p>
          <a:p>
            <a:r>
              <a:rPr lang="en-US" sz="1400" dirty="0"/>
              <a:t>Need to make my own data.</a:t>
            </a:r>
          </a:p>
          <a:p>
            <a:r>
              <a:rPr lang="en-US" sz="1400" dirty="0"/>
              <a:t>How to make the board </a:t>
            </a:r>
            <a:r>
              <a:rPr lang="en-US" sz="1400" dirty="0" err="1"/>
              <a:t>compitable</a:t>
            </a:r>
            <a:r>
              <a:rPr lang="en-US" sz="1400" dirty="0"/>
              <a:t> with AI.</a:t>
            </a:r>
          </a:p>
          <a:p>
            <a:r>
              <a:rPr lang="en-US" sz="1400" dirty="0"/>
              <a:t>Implements of AI algorithms.</a:t>
            </a:r>
            <a:endParaRPr lang="en-US" sz="2400" dirty="0"/>
          </a:p>
          <a:p>
            <a:pPr marL="0" indent="0">
              <a:buNone/>
            </a:pPr>
            <a:r>
              <a:rPr lang="en-US" sz="2400" dirty="0"/>
              <a:t>how I did it?</a:t>
            </a:r>
          </a:p>
          <a:p>
            <a:pPr marL="342900" indent="-342900">
              <a:buAutoNum type="arabicPeriod"/>
            </a:pPr>
            <a:r>
              <a:rPr lang="en-US" sz="1400" dirty="0"/>
              <a:t>I implemented simple tic tac toe game with </a:t>
            </a:r>
            <a:r>
              <a:rPr lang="en-US" sz="1400" dirty="0" err="1"/>
              <a:t>move,validation,checkWinner</a:t>
            </a:r>
            <a:r>
              <a:rPr lang="en-US" sz="1400" dirty="0"/>
              <a:t> and check row/col/diagonals methods.</a:t>
            </a:r>
          </a:p>
          <a:p>
            <a:pPr marL="342900" indent="-342900">
              <a:buAutoNum type="arabicPeriod"/>
            </a:pPr>
            <a:r>
              <a:rPr lang="en-US" sz="1400" dirty="0" err="1"/>
              <a:t>GenerateNewRow</a:t>
            </a:r>
            <a:r>
              <a:rPr lang="en-US" sz="1400" dirty="0"/>
              <a:t> and </a:t>
            </a:r>
            <a:r>
              <a:rPr lang="en-US" sz="1400" dirty="0" err="1"/>
              <a:t>getNewData</a:t>
            </a:r>
            <a:r>
              <a:rPr lang="en-US" sz="1400" dirty="0"/>
              <a:t> – methods that make temp dataset after every move basically generate data so we can train our model.</a:t>
            </a:r>
          </a:p>
          <a:p>
            <a:pPr marL="342900" indent="-342900">
              <a:buAutoNum type="arabicPeriod"/>
            </a:pPr>
            <a:r>
              <a:rPr lang="en-US" sz="1400" dirty="0"/>
              <a:t>Extended to </a:t>
            </a:r>
            <a:r>
              <a:rPr lang="en-US" sz="1400" dirty="0" err="1"/>
              <a:t>TicTacToeAI</a:t>
            </a:r>
            <a:r>
              <a:rPr lang="en-US" sz="1400" dirty="0"/>
              <a:t> added method that necessary to make it </a:t>
            </a:r>
            <a:r>
              <a:rPr lang="en-US" sz="1400" dirty="0" err="1"/>
              <a:t>compitable</a:t>
            </a:r>
            <a:r>
              <a:rPr lang="en-US" sz="1400" dirty="0"/>
              <a:t> with AI.</a:t>
            </a:r>
          </a:p>
          <a:p>
            <a:pPr marL="342900" indent="-342900">
              <a:buAutoNum type="arabicPeriod"/>
            </a:pPr>
            <a:r>
              <a:rPr lang="en-US" sz="1400" dirty="0"/>
              <a:t>Implemented MinMax class with </a:t>
            </a:r>
            <a:r>
              <a:rPr lang="en-US" sz="1400" dirty="0" err="1"/>
              <a:t>bestMove</a:t>
            </a:r>
            <a:r>
              <a:rPr lang="en-US" sz="1400" dirty="0"/>
              <a:t> and minmax methods.</a:t>
            </a:r>
          </a:p>
          <a:p>
            <a:pPr marL="342900" indent="-342900">
              <a:buAutoNum type="arabicPeriod"/>
            </a:pPr>
            <a:r>
              <a:rPr lang="en-US" sz="1400" dirty="0"/>
              <a:t>Logistic Regression class with </a:t>
            </a:r>
            <a:r>
              <a:rPr lang="en-US" sz="1400" dirty="0" err="1"/>
              <a:t>bestMove</a:t>
            </a:r>
            <a:r>
              <a:rPr lang="en-US" sz="1400" dirty="0"/>
              <a:t> (prediction) ,training and </a:t>
            </a:r>
            <a:r>
              <a:rPr lang="en-US" sz="1400" dirty="0" err="1"/>
              <a:t>addData</a:t>
            </a:r>
            <a:r>
              <a:rPr lang="en-US" sz="1400" dirty="0"/>
              <a:t> methods.</a:t>
            </a:r>
          </a:p>
          <a:p>
            <a:pPr marL="342900" indent="-342900">
              <a:buAutoNum type="arabicPeriod"/>
            </a:pPr>
            <a:r>
              <a:rPr lang="en-US" sz="1400" dirty="0"/>
              <a:t>Implements Random move generator (To train the model I’m doing random walk VS minmax ).</a:t>
            </a:r>
          </a:p>
          <a:p>
            <a:pPr marL="342900" indent="-342900">
              <a:buAutoNum type="arabicPeriod"/>
            </a:pPr>
            <a:endParaRPr lang="en-US" sz="1400" dirty="0"/>
          </a:p>
          <a:p>
            <a:pPr marL="342900" indent="-342900">
              <a:buAutoNum type="arabicPeriod"/>
            </a:pPr>
            <a:endParaRPr lang="en-US" sz="1400" dirty="0"/>
          </a:p>
        </p:txBody>
      </p:sp>
      <p:pic>
        <p:nvPicPr>
          <p:cNvPr id="5" name="Picture 4">
            <a:extLst>
              <a:ext uri="{FF2B5EF4-FFF2-40B4-BE49-F238E27FC236}">
                <a16:creationId xmlns:a16="http://schemas.microsoft.com/office/drawing/2014/main" id="{59428FAB-C16A-43CC-B8A1-4D8F3BA28054}"/>
              </a:ext>
            </a:extLst>
          </p:cNvPr>
          <p:cNvPicPr>
            <a:picLocks noChangeAspect="1"/>
          </p:cNvPicPr>
          <p:nvPr/>
        </p:nvPicPr>
        <p:blipFill>
          <a:blip r:embed="rId2"/>
          <a:stretch>
            <a:fillRect/>
          </a:stretch>
        </p:blipFill>
        <p:spPr>
          <a:xfrm>
            <a:off x="8990201" y="4330354"/>
            <a:ext cx="3109833" cy="2274878"/>
          </a:xfrm>
          <a:prstGeom prst="rect">
            <a:avLst/>
          </a:prstGeom>
        </p:spPr>
      </p:pic>
    </p:spTree>
    <p:extLst>
      <p:ext uri="{BB962C8B-B14F-4D97-AF65-F5344CB8AC3E}">
        <p14:creationId xmlns:p14="http://schemas.microsoft.com/office/powerpoint/2010/main" val="364564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06F7-FDBE-43D7-BBBC-DBAF4779132A}"/>
              </a:ext>
            </a:extLst>
          </p:cNvPr>
          <p:cNvSpPr>
            <a:spLocks noGrp="1"/>
          </p:cNvSpPr>
          <p:nvPr>
            <p:ph type="title"/>
          </p:nvPr>
        </p:nvSpPr>
        <p:spPr>
          <a:xfrm>
            <a:off x="838200" y="18255"/>
            <a:ext cx="10515600" cy="1325563"/>
          </a:xfrm>
        </p:spPr>
        <p:txBody>
          <a:bodyPr/>
          <a:lstStyle/>
          <a:p>
            <a:pPr algn="ctr"/>
            <a:r>
              <a:rPr lang="en-US" dirty="0"/>
              <a:t>Logistic Regression VS. minMax</a:t>
            </a:r>
          </a:p>
        </p:txBody>
      </p:sp>
      <p:graphicFrame>
        <p:nvGraphicFramePr>
          <p:cNvPr id="4" name="Table 4">
            <a:extLst>
              <a:ext uri="{FF2B5EF4-FFF2-40B4-BE49-F238E27FC236}">
                <a16:creationId xmlns:a16="http://schemas.microsoft.com/office/drawing/2014/main" id="{2046D28F-03DB-4778-B606-FB0365F65470}"/>
              </a:ext>
            </a:extLst>
          </p:cNvPr>
          <p:cNvGraphicFramePr>
            <a:graphicFrameLocks noGrp="1"/>
          </p:cNvGraphicFramePr>
          <p:nvPr>
            <p:extLst>
              <p:ext uri="{D42A27DB-BD31-4B8C-83A1-F6EECF244321}">
                <p14:modId xmlns:p14="http://schemas.microsoft.com/office/powerpoint/2010/main" val="2799174354"/>
              </p:ext>
            </p:extLst>
          </p:nvPr>
        </p:nvGraphicFramePr>
        <p:xfrm>
          <a:off x="622738" y="1343817"/>
          <a:ext cx="10271234" cy="4465776"/>
        </p:xfrm>
        <a:graphic>
          <a:graphicData uri="http://schemas.openxmlformats.org/drawingml/2006/table">
            <a:tbl>
              <a:tblPr firstRow="1" bandRow="1">
                <a:tableStyleId>{5C22544A-7EE6-4342-B048-85BDC9FD1C3A}</a:tableStyleId>
              </a:tblPr>
              <a:tblGrid>
                <a:gridCol w="5135617">
                  <a:extLst>
                    <a:ext uri="{9D8B030D-6E8A-4147-A177-3AD203B41FA5}">
                      <a16:colId xmlns:a16="http://schemas.microsoft.com/office/drawing/2014/main" val="1487172869"/>
                    </a:ext>
                  </a:extLst>
                </a:gridCol>
                <a:gridCol w="5135617">
                  <a:extLst>
                    <a:ext uri="{9D8B030D-6E8A-4147-A177-3AD203B41FA5}">
                      <a16:colId xmlns:a16="http://schemas.microsoft.com/office/drawing/2014/main" val="3608322269"/>
                    </a:ext>
                  </a:extLst>
                </a:gridCol>
              </a:tblGrid>
              <a:tr h="550259">
                <a:tc>
                  <a:txBody>
                    <a:bodyPr/>
                    <a:lstStyle/>
                    <a:p>
                      <a:endParaRPr lang="en-US" dirty="0"/>
                    </a:p>
                  </a:txBody>
                  <a:tcPr/>
                </a:tc>
                <a:tc>
                  <a:txBody>
                    <a:bodyPr/>
                    <a:lstStyle/>
                    <a:p>
                      <a:endParaRPr lang="en-US"/>
                    </a:p>
                  </a:txBody>
                  <a:tcPr/>
                </a:tc>
                <a:extLst>
                  <a:ext uri="{0D108BD9-81ED-4DB2-BD59-A6C34878D82A}">
                    <a16:rowId xmlns:a16="http://schemas.microsoft.com/office/drawing/2014/main" val="1993177780"/>
                  </a:ext>
                </a:extLst>
              </a:tr>
              <a:tr h="3915517">
                <a:tc>
                  <a:txBody>
                    <a:bodyPr/>
                    <a:lstStyle/>
                    <a:p>
                      <a:r>
                        <a:rPr lang="en-US" dirty="0"/>
                        <a:t>MinMax is optimal algorithm for tic tac toe game, therefor it’s always unbeatable.</a:t>
                      </a:r>
                    </a:p>
                    <a:p>
                      <a:r>
                        <a:rPr lang="en-US" dirty="0"/>
                        <a:t>Logistic Regression can be unbeatable as well but that’s depends on how good is the dataset.</a:t>
                      </a:r>
                    </a:p>
                    <a:p>
                      <a:r>
                        <a:rPr lang="en-US" dirty="0"/>
                        <a:t>As we saw, Logistic Regression can lose first few matches if the model is not trained well, and because we training the model with random walk, it’s not always good, BUT since we training the model after each match, Logistic Regression will definitely make a come back.</a:t>
                      </a:r>
                    </a:p>
                    <a:p>
                      <a:endParaRPr lang="en-US" dirty="0"/>
                    </a:p>
                  </a:txBody>
                  <a:tcPr/>
                </a:tc>
                <a:tc>
                  <a:txBody>
                    <a:bodyPr/>
                    <a:lstStyle/>
                    <a:p>
                      <a:r>
                        <a:rPr lang="en-GB" dirty="0"/>
                        <a:t>When we have larger dataset then it can make up for the bad random move training.</a:t>
                      </a:r>
                    </a:p>
                    <a:p>
                      <a:r>
                        <a:rPr lang="en-GB" dirty="0"/>
                        <a:t>Meaning the more data we have the more chances the model knows how to act again the </a:t>
                      </a:r>
                      <a:r>
                        <a:rPr lang="en-GB" dirty="0" err="1"/>
                        <a:t>minMax</a:t>
                      </a:r>
                      <a:r>
                        <a:rPr lang="en-GB" dirty="0"/>
                        <a:t>.</a:t>
                      </a:r>
                    </a:p>
                    <a:p>
                      <a:endParaRPr lang="en-GB" dirty="0"/>
                    </a:p>
                    <a:p>
                      <a:endParaRPr lang="en-US" dirty="0"/>
                    </a:p>
                  </a:txBody>
                  <a:tcPr/>
                </a:tc>
                <a:extLst>
                  <a:ext uri="{0D108BD9-81ED-4DB2-BD59-A6C34878D82A}">
                    <a16:rowId xmlns:a16="http://schemas.microsoft.com/office/drawing/2014/main" val="2435722738"/>
                  </a:ext>
                </a:extLst>
              </a:tr>
            </a:tbl>
          </a:graphicData>
        </a:graphic>
      </p:graphicFrame>
      <p:pic>
        <p:nvPicPr>
          <p:cNvPr id="5" name="Picture 4">
            <a:extLst>
              <a:ext uri="{FF2B5EF4-FFF2-40B4-BE49-F238E27FC236}">
                <a16:creationId xmlns:a16="http://schemas.microsoft.com/office/drawing/2014/main" id="{BC300E7D-BF78-4534-BA8F-F7DAD43C72BF}"/>
              </a:ext>
            </a:extLst>
          </p:cNvPr>
          <p:cNvPicPr>
            <a:picLocks noChangeAspect="1"/>
          </p:cNvPicPr>
          <p:nvPr/>
        </p:nvPicPr>
        <p:blipFill>
          <a:blip r:embed="rId3"/>
          <a:stretch>
            <a:fillRect/>
          </a:stretch>
        </p:blipFill>
        <p:spPr>
          <a:xfrm>
            <a:off x="794845" y="4856785"/>
            <a:ext cx="4532586" cy="657398"/>
          </a:xfrm>
          <a:prstGeom prst="rect">
            <a:avLst/>
          </a:prstGeom>
        </p:spPr>
      </p:pic>
      <p:graphicFrame>
        <p:nvGraphicFramePr>
          <p:cNvPr id="6" name="Object 5">
            <a:hlinkClick r:id="rId4" action="ppaction://hlinkfile"/>
            <a:extLst>
              <a:ext uri="{FF2B5EF4-FFF2-40B4-BE49-F238E27FC236}">
                <a16:creationId xmlns:a16="http://schemas.microsoft.com/office/drawing/2014/main" id="{F63DA3DB-4E83-405A-8D49-8CE3EEE9AE6A}"/>
              </a:ext>
            </a:extLst>
          </p:cNvPr>
          <p:cNvGraphicFramePr>
            <a:graphicFrameLocks noChangeAspect="1"/>
          </p:cNvGraphicFramePr>
          <p:nvPr>
            <p:extLst>
              <p:ext uri="{D42A27DB-BD31-4B8C-83A1-F6EECF244321}">
                <p14:modId xmlns:p14="http://schemas.microsoft.com/office/powerpoint/2010/main" val="2600310969"/>
              </p:ext>
            </p:extLst>
          </p:nvPr>
        </p:nvGraphicFramePr>
        <p:xfrm>
          <a:off x="5119386" y="5940665"/>
          <a:ext cx="1277937" cy="439737"/>
        </p:xfrm>
        <a:graphic>
          <a:graphicData uri="http://schemas.openxmlformats.org/presentationml/2006/ole">
            <mc:AlternateContent xmlns:mc="http://schemas.openxmlformats.org/markup-compatibility/2006">
              <mc:Choice xmlns:v="urn:schemas-microsoft-com:vml" Requires="v">
                <p:oleObj spid="_x0000_s4102" name="אובייקט מעטפת של כורך האובייקטים" showAsIcon="1" r:id="rId5" imgW="1277280" imgH="439560" progId="Package">
                  <p:embed/>
                </p:oleObj>
              </mc:Choice>
              <mc:Fallback>
                <p:oleObj name="אובייקט מעטפת של כורך האובייקטים" showAsIcon="1" r:id="rId5" imgW="1277280" imgH="439560" progId="Package">
                  <p:embed/>
                  <p:pic>
                    <p:nvPicPr>
                      <p:cNvPr id="31" name="Object 30">
                        <a:hlinkClick r:id="" action="ppaction://hlinkfile"/>
                        <a:extLst>
                          <a:ext uri="{FF2B5EF4-FFF2-40B4-BE49-F238E27FC236}">
                            <a16:creationId xmlns:a16="http://schemas.microsoft.com/office/drawing/2014/main" id="{A75A904B-176B-4542-9670-BA7D48F37ADC}"/>
                          </a:ext>
                        </a:extLst>
                      </p:cNvPr>
                      <p:cNvPicPr/>
                      <p:nvPr/>
                    </p:nvPicPr>
                    <p:blipFill>
                      <a:blip r:embed="rId6"/>
                      <a:stretch>
                        <a:fillRect/>
                      </a:stretch>
                    </p:blipFill>
                    <p:spPr>
                      <a:xfrm>
                        <a:off x="5119386" y="5940665"/>
                        <a:ext cx="1277937" cy="43973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182FA554-943A-42AF-B59A-9714BF50E963}"/>
              </a:ext>
            </a:extLst>
          </p:cNvPr>
          <p:cNvSpPr txBox="1"/>
          <p:nvPr/>
        </p:nvSpPr>
        <p:spPr>
          <a:xfrm>
            <a:off x="4804540" y="6380402"/>
            <a:ext cx="2278117" cy="369332"/>
          </a:xfrm>
          <a:prstGeom prst="rect">
            <a:avLst/>
          </a:prstGeom>
          <a:noFill/>
        </p:spPr>
        <p:txBody>
          <a:bodyPr wrap="square" rtlCol="0">
            <a:spAutoFit/>
          </a:bodyPr>
          <a:lstStyle/>
          <a:p>
            <a:r>
              <a:rPr lang="en-US" dirty="0">
                <a:solidFill>
                  <a:srgbClr val="FF0000"/>
                </a:solidFill>
              </a:rPr>
              <a:t>Click for full output</a:t>
            </a:r>
          </a:p>
        </p:txBody>
      </p:sp>
      <p:sp>
        <p:nvSpPr>
          <p:cNvPr id="10" name="TextBox 9">
            <a:extLst>
              <a:ext uri="{FF2B5EF4-FFF2-40B4-BE49-F238E27FC236}">
                <a16:creationId xmlns:a16="http://schemas.microsoft.com/office/drawing/2014/main" id="{F0DE764D-1B1D-44B9-85B2-19E371979CB0}"/>
              </a:ext>
            </a:extLst>
          </p:cNvPr>
          <p:cNvSpPr txBox="1"/>
          <p:nvPr/>
        </p:nvSpPr>
        <p:spPr>
          <a:xfrm>
            <a:off x="1543050" y="360924"/>
            <a:ext cx="553764" cy="707886"/>
          </a:xfrm>
          <a:prstGeom prst="rect">
            <a:avLst/>
          </a:prstGeom>
          <a:noFill/>
        </p:spPr>
        <p:txBody>
          <a:bodyPr wrap="square">
            <a:spAutoFit/>
          </a:bodyPr>
          <a:lstStyle/>
          <a:p>
            <a:pPr algn="l" fontAlgn="base"/>
            <a:r>
              <a:rPr lang="en-US" sz="4000" b="1" i="0" dirty="0">
                <a:solidFill>
                  <a:srgbClr val="202124"/>
                </a:solidFill>
                <a:effectLst/>
                <a:latin typeface="Inter"/>
              </a:rPr>
              <a:t>❌</a:t>
            </a:r>
          </a:p>
        </p:txBody>
      </p:sp>
      <p:sp>
        <p:nvSpPr>
          <p:cNvPr id="12" name="TextBox 11">
            <a:extLst>
              <a:ext uri="{FF2B5EF4-FFF2-40B4-BE49-F238E27FC236}">
                <a16:creationId xmlns:a16="http://schemas.microsoft.com/office/drawing/2014/main" id="{5CC85D27-95B4-4F72-8592-D8E46C8406ED}"/>
              </a:ext>
            </a:extLst>
          </p:cNvPr>
          <p:cNvSpPr txBox="1"/>
          <p:nvPr/>
        </p:nvSpPr>
        <p:spPr>
          <a:xfrm>
            <a:off x="9717471" y="360924"/>
            <a:ext cx="545881" cy="707886"/>
          </a:xfrm>
          <a:prstGeom prst="rect">
            <a:avLst/>
          </a:prstGeom>
          <a:noFill/>
        </p:spPr>
        <p:txBody>
          <a:bodyPr wrap="square">
            <a:spAutoFit/>
          </a:bodyPr>
          <a:lstStyle/>
          <a:p>
            <a:r>
              <a:rPr lang="en-US" sz="4000" b="1" i="0" dirty="0">
                <a:solidFill>
                  <a:srgbClr val="202124"/>
                </a:solidFill>
                <a:effectLst/>
                <a:latin typeface="Inter"/>
              </a:rPr>
              <a:t>⭕</a:t>
            </a:r>
            <a:endParaRPr lang="en-US" sz="4000" dirty="0"/>
          </a:p>
        </p:txBody>
      </p:sp>
      <p:pic>
        <p:nvPicPr>
          <p:cNvPr id="14" name="Picture 13">
            <a:extLst>
              <a:ext uri="{FF2B5EF4-FFF2-40B4-BE49-F238E27FC236}">
                <a16:creationId xmlns:a16="http://schemas.microsoft.com/office/drawing/2014/main" id="{F9CF0936-2FC9-4303-A706-9656A71B1396}"/>
              </a:ext>
            </a:extLst>
          </p:cNvPr>
          <p:cNvPicPr>
            <a:picLocks noChangeAspect="1"/>
          </p:cNvPicPr>
          <p:nvPr/>
        </p:nvPicPr>
        <p:blipFill>
          <a:blip r:embed="rId7"/>
          <a:stretch>
            <a:fillRect/>
          </a:stretch>
        </p:blipFill>
        <p:spPr>
          <a:xfrm>
            <a:off x="7155585" y="1491090"/>
            <a:ext cx="2200582" cy="276264"/>
          </a:xfrm>
          <a:prstGeom prst="rect">
            <a:avLst/>
          </a:prstGeom>
        </p:spPr>
      </p:pic>
      <p:pic>
        <p:nvPicPr>
          <p:cNvPr id="16" name="Picture 15">
            <a:extLst>
              <a:ext uri="{FF2B5EF4-FFF2-40B4-BE49-F238E27FC236}">
                <a16:creationId xmlns:a16="http://schemas.microsoft.com/office/drawing/2014/main" id="{46B725EE-6511-4DD7-92CA-898BD54F2D1B}"/>
              </a:ext>
            </a:extLst>
          </p:cNvPr>
          <p:cNvPicPr>
            <a:picLocks noChangeAspect="1"/>
          </p:cNvPicPr>
          <p:nvPr/>
        </p:nvPicPr>
        <p:blipFill>
          <a:blip r:embed="rId8"/>
          <a:stretch>
            <a:fillRect/>
          </a:stretch>
        </p:blipFill>
        <p:spPr>
          <a:xfrm>
            <a:off x="5823782" y="4856332"/>
            <a:ext cx="4876494" cy="614302"/>
          </a:xfrm>
          <a:prstGeom prst="rect">
            <a:avLst/>
          </a:prstGeom>
        </p:spPr>
      </p:pic>
      <p:pic>
        <p:nvPicPr>
          <p:cNvPr id="18" name="Picture 17">
            <a:extLst>
              <a:ext uri="{FF2B5EF4-FFF2-40B4-BE49-F238E27FC236}">
                <a16:creationId xmlns:a16="http://schemas.microsoft.com/office/drawing/2014/main" id="{D8992576-8145-43B8-BE0D-63A070455F95}"/>
              </a:ext>
            </a:extLst>
          </p:cNvPr>
          <p:cNvPicPr>
            <a:picLocks noChangeAspect="1"/>
          </p:cNvPicPr>
          <p:nvPr/>
        </p:nvPicPr>
        <p:blipFill>
          <a:blip r:embed="rId9"/>
          <a:stretch>
            <a:fillRect/>
          </a:stretch>
        </p:blipFill>
        <p:spPr>
          <a:xfrm>
            <a:off x="1912410" y="1501687"/>
            <a:ext cx="2076740" cy="238158"/>
          </a:xfrm>
          <a:prstGeom prst="rect">
            <a:avLst/>
          </a:prstGeom>
        </p:spPr>
      </p:pic>
    </p:spTree>
    <p:extLst>
      <p:ext uri="{BB962C8B-B14F-4D97-AF65-F5344CB8AC3E}">
        <p14:creationId xmlns:p14="http://schemas.microsoft.com/office/powerpoint/2010/main" val="202136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A247-0CFB-4B1F-BC67-A7B910F8F095}"/>
              </a:ext>
            </a:extLst>
          </p:cNvPr>
          <p:cNvSpPr>
            <a:spLocks noGrp="1"/>
          </p:cNvSpPr>
          <p:nvPr>
            <p:ph type="title"/>
          </p:nvPr>
        </p:nvSpPr>
        <p:spPr>
          <a:xfrm>
            <a:off x="751489" y="120759"/>
            <a:ext cx="10515600" cy="1325563"/>
          </a:xfrm>
        </p:spPr>
        <p:txBody>
          <a:bodyPr/>
          <a:lstStyle/>
          <a:p>
            <a:pPr algn="ctr"/>
            <a:r>
              <a:rPr lang="en-US" dirty="0"/>
              <a:t>K-Neighbor VS. minMax</a:t>
            </a:r>
          </a:p>
        </p:txBody>
      </p:sp>
      <p:graphicFrame>
        <p:nvGraphicFramePr>
          <p:cNvPr id="4" name="Object 3">
            <a:hlinkClick r:id="rId3" action="ppaction://hlinkfile"/>
            <a:extLst>
              <a:ext uri="{FF2B5EF4-FFF2-40B4-BE49-F238E27FC236}">
                <a16:creationId xmlns:a16="http://schemas.microsoft.com/office/drawing/2014/main" id="{0282A1D0-A64F-49D7-AC71-498AEBF9FA04}"/>
              </a:ext>
            </a:extLst>
          </p:cNvPr>
          <p:cNvGraphicFramePr>
            <a:graphicFrameLocks noChangeAspect="1"/>
          </p:cNvGraphicFramePr>
          <p:nvPr>
            <p:extLst>
              <p:ext uri="{D42A27DB-BD31-4B8C-83A1-F6EECF244321}">
                <p14:modId xmlns:p14="http://schemas.microsoft.com/office/powerpoint/2010/main" val="1220791256"/>
              </p:ext>
            </p:extLst>
          </p:nvPr>
        </p:nvGraphicFramePr>
        <p:xfrm>
          <a:off x="5322094" y="6014882"/>
          <a:ext cx="1547812" cy="439738"/>
        </p:xfrm>
        <a:graphic>
          <a:graphicData uri="http://schemas.openxmlformats.org/presentationml/2006/ole">
            <mc:AlternateContent xmlns:mc="http://schemas.openxmlformats.org/markup-compatibility/2006">
              <mc:Choice xmlns:v="urn:schemas-microsoft-com:vml" Requires="v">
                <p:oleObj spid="_x0000_s5127" name="אובייקט מעטפת של כורך האובייקטים" showAsIcon="1" r:id="rId4" imgW="1548000" imgH="439560" progId="Package">
                  <p:embed/>
                </p:oleObj>
              </mc:Choice>
              <mc:Fallback>
                <p:oleObj name="אובייקט מעטפת של כורך האובייקטים" showAsIcon="1" r:id="rId4" imgW="1548000" imgH="439560" progId="Package">
                  <p:embed/>
                  <p:pic>
                    <p:nvPicPr>
                      <p:cNvPr id="0" name=""/>
                      <p:cNvPicPr/>
                      <p:nvPr/>
                    </p:nvPicPr>
                    <p:blipFill>
                      <a:blip r:embed="rId5"/>
                      <a:stretch>
                        <a:fillRect/>
                      </a:stretch>
                    </p:blipFill>
                    <p:spPr>
                      <a:xfrm>
                        <a:off x="5322094" y="6014882"/>
                        <a:ext cx="1547812" cy="439738"/>
                      </a:xfrm>
                      <a:prstGeom prst="rect">
                        <a:avLst/>
                      </a:prstGeom>
                    </p:spPr>
                  </p:pic>
                </p:oleObj>
              </mc:Fallback>
            </mc:AlternateContent>
          </a:graphicData>
        </a:graphic>
      </p:graphicFrame>
      <p:graphicFrame>
        <p:nvGraphicFramePr>
          <p:cNvPr id="11" name="Table 11">
            <a:extLst>
              <a:ext uri="{FF2B5EF4-FFF2-40B4-BE49-F238E27FC236}">
                <a16:creationId xmlns:a16="http://schemas.microsoft.com/office/drawing/2014/main" id="{28148522-266B-4EDB-8908-A006A2CC8D47}"/>
              </a:ext>
            </a:extLst>
          </p:cNvPr>
          <p:cNvGraphicFramePr>
            <a:graphicFrameLocks noGrp="1"/>
          </p:cNvGraphicFramePr>
          <p:nvPr>
            <p:ph idx="1"/>
            <p:extLst>
              <p:ext uri="{D42A27DB-BD31-4B8C-83A1-F6EECF244321}">
                <p14:modId xmlns:p14="http://schemas.microsoft.com/office/powerpoint/2010/main" val="453401143"/>
              </p:ext>
            </p:extLst>
          </p:nvPr>
        </p:nvGraphicFramePr>
        <p:xfrm>
          <a:off x="838200" y="1825623"/>
          <a:ext cx="10515600" cy="4029827"/>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397984519"/>
                    </a:ext>
                  </a:extLst>
                </a:gridCol>
                <a:gridCol w="5257800">
                  <a:extLst>
                    <a:ext uri="{9D8B030D-6E8A-4147-A177-3AD203B41FA5}">
                      <a16:colId xmlns:a16="http://schemas.microsoft.com/office/drawing/2014/main" val="2473842181"/>
                    </a:ext>
                  </a:extLst>
                </a:gridCol>
              </a:tblGrid>
              <a:tr h="540588">
                <a:tc>
                  <a:txBody>
                    <a:bodyPr/>
                    <a:lstStyle/>
                    <a:p>
                      <a:endParaRPr lang="en-US" dirty="0"/>
                    </a:p>
                  </a:txBody>
                  <a:tcPr/>
                </a:tc>
                <a:tc>
                  <a:txBody>
                    <a:bodyPr/>
                    <a:lstStyle/>
                    <a:p>
                      <a:endParaRPr lang="en-US"/>
                    </a:p>
                  </a:txBody>
                  <a:tcPr/>
                </a:tc>
                <a:extLst>
                  <a:ext uri="{0D108BD9-81ED-4DB2-BD59-A6C34878D82A}">
                    <a16:rowId xmlns:a16="http://schemas.microsoft.com/office/drawing/2014/main" val="4233745643"/>
                  </a:ext>
                </a:extLst>
              </a:tr>
              <a:tr h="3489239">
                <a:tc>
                  <a:txBody>
                    <a:bodyPr/>
                    <a:lstStyle/>
                    <a:p>
                      <a:r>
                        <a:rPr lang="en-US" sz="1400" dirty="0"/>
                        <a:t>minMax is optimal algorithm for tic tac toe game, therefor it’s unbeatable. </a:t>
                      </a:r>
                      <a:endParaRPr lang="en-GB" sz="1400" dirty="0"/>
                    </a:p>
                    <a:p>
                      <a:r>
                        <a:rPr lang="en-GB" sz="1400" dirty="0"/>
                        <a:t>Unlike Logistic Regression, In KNN I saw case when we make a draw but still lost the next few games, so again we really depends on the data.</a:t>
                      </a:r>
                    </a:p>
                    <a:p>
                      <a:r>
                        <a:rPr lang="en-GB" sz="1400" dirty="0"/>
                        <a:t>Since its random the training not always good. </a:t>
                      </a:r>
                      <a:endParaRPr lang="en-US" sz="1400" dirty="0"/>
                    </a:p>
                  </a:txBody>
                  <a:tcPr/>
                </a:tc>
                <a:tc>
                  <a:txBody>
                    <a:bodyPr/>
                    <a:lstStyle/>
                    <a:p>
                      <a:r>
                        <a:rPr lang="en-GB" sz="1400" dirty="0"/>
                        <a:t>In larger dataset we can see that our model learn better, and KNN make a come back real quick.</a:t>
                      </a:r>
                    </a:p>
                    <a:p>
                      <a:r>
                        <a:rPr lang="en-GB" sz="1400" dirty="0"/>
                        <a:t>It’s only make sense since the larger the dataset is, we have more states and moves that the model learned so he can react better to what </a:t>
                      </a:r>
                      <a:r>
                        <a:rPr lang="en-GB" sz="1400" dirty="0" err="1"/>
                        <a:t>minMax</a:t>
                      </a:r>
                      <a:r>
                        <a:rPr lang="en-GB" sz="1400" dirty="0"/>
                        <a:t> algorithm does.</a:t>
                      </a:r>
                    </a:p>
                    <a:p>
                      <a:r>
                        <a:rPr lang="en-GB" sz="1400" dirty="0"/>
                        <a:t> </a:t>
                      </a:r>
                      <a:endParaRPr lang="en-US" sz="1400" dirty="0"/>
                    </a:p>
                  </a:txBody>
                  <a:tcPr/>
                </a:tc>
                <a:extLst>
                  <a:ext uri="{0D108BD9-81ED-4DB2-BD59-A6C34878D82A}">
                    <a16:rowId xmlns:a16="http://schemas.microsoft.com/office/drawing/2014/main" val="2153375477"/>
                  </a:ext>
                </a:extLst>
              </a:tr>
            </a:tbl>
          </a:graphicData>
        </a:graphic>
      </p:graphicFrame>
      <p:pic>
        <p:nvPicPr>
          <p:cNvPr id="13" name="Picture 12">
            <a:extLst>
              <a:ext uri="{FF2B5EF4-FFF2-40B4-BE49-F238E27FC236}">
                <a16:creationId xmlns:a16="http://schemas.microsoft.com/office/drawing/2014/main" id="{46B8793D-291A-4C03-80B7-06286340DDBE}"/>
              </a:ext>
            </a:extLst>
          </p:cNvPr>
          <p:cNvPicPr>
            <a:picLocks noChangeAspect="1"/>
          </p:cNvPicPr>
          <p:nvPr/>
        </p:nvPicPr>
        <p:blipFill>
          <a:blip r:embed="rId6"/>
          <a:stretch>
            <a:fillRect/>
          </a:stretch>
        </p:blipFill>
        <p:spPr>
          <a:xfrm>
            <a:off x="6202097" y="5034897"/>
            <a:ext cx="4963210" cy="646053"/>
          </a:xfrm>
          <a:prstGeom prst="rect">
            <a:avLst/>
          </a:prstGeom>
        </p:spPr>
      </p:pic>
      <p:pic>
        <p:nvPicPr>
          <p:cNvPr id="15" name="Picture 14">
            <a:extLst>
              <a:ext uri="{FF2B5EF4-FFF2-40B4-BE49-F238E27FC236}">
                <a16:creationId xmlns:a16="http://schemas.microsoft.com/office/drawing/2014/main" id="{272739C5-5E4C-403E-9771-98C18CA3093A}"/>
              </a:ext>
            </a:extLst>
          </p:cNvPr>
          <p:cNvPicPr>
            <a:picLocks noChangeAspect="1"/>
          </p:cNvPicPr>
          <p:nvPr/>
        </p:nvPicPr>
        <p:blipFill>
          <a:blip r:embed="rId7"/>
          <a:stretch>
            <a:fillRect/>
          </a:stretch>
        </p:blipFill>
        <p:spPr>
          <a:xfrm>
            <a:off x="7410046" y="1937063"/>
            <a:ext cx="2200582" cy="304843"/>
          </a:xfrm>
          <a:prstGeom prst="rect">
            <a:avLst/>
          </a:prstGeom>
        </p:spPr>
      </p:pic>
      <p:pic>
        <p:nvPicPr>
          <p:cNvPr id="17" name="Picture 16">
            <a:extLst>
              <a:ext uri="{FF2B5EF4-FFF2-40B4-BE49-F238E27FC236}">
                <a16:creationId xmlns:a16="http://schemas.microsoft.com/office/drawing/2014/main" id="{F4A3C2A7-0C19-4C92-8DA2-2EE2CFDD3E3E}"/>
              </a:ext>
            </a:extLst>
          </p:cNvPr>
          <p:cNvPicPr>
            <a:picLocks noChangeAspect="1"/>
          </p:cNvPicPr>
          <p:nvPr/>
        </p:nvPicPr>
        <p:blipFill>
          <a:blip r:embed="rId8"/>
          <a:stretch>
            <a:fillRect/>
          </a:stretch>
        </p:blipFill>
        <p:spPr>
          <a:xfrm>
            <a:off x="2317193" y="1946590"/>
            <a:ext cx="1991003" cy="295316"/>
          </a:xfrm>
          <a:prstGeom prst="rect">
            <a:avLst/>
          </a:prstGeom>
        </p:spPr>
      </p:pic>
      <p:pic>
        <p:nvPicPr>
          <p:cNvPr id="19" name="Picture 18">
            <a:extLst>
              <a:ext uri="{FF2B5EF4-FFF2-40B4-BE49-F238E27FC236}">
                <a16:creationId xmlns:a16="http://schemas.microsoft.com/office/drawing/2014/main" id="{6B1ED044-7739-442A-8B8D-C875177AD95A}"/>
              </a:ext>
            </a:extLst>
          </p:cNvPr>
          <p:cNvPicPr>
            <a:picLocks noChangeAspect="1"/>
          </p:cNvPicPr>
          <p:nvPr/>
        </p:nvPicPr>
        <p:blipFill>
          <a:blip r:embed="rId9"/>
          <a:stretch>
            <a:fillRect/>
          </a:stretch>
        </p:blipFill>
        <p:spPr>
          <a:xfrm>
            <a:off x="1026693" y="5034897"/>
            <a:ext cx="4712368" cy="637982"/>
          </a:xfrm>
          <a:prstGeom prst="rect">
            <a:avLst/>
          </a:prstGeom>
        </p:spPr>
      </p:pic>
      <p:sp>
        <p:nvSpPr>
          <p:cNvPr id="21" name="TextBox 20">
            <a:extLst>
              <a:ext uri="{FF2B5EF4-FFF2-40B4-BE49-F238E27FC236}">
                <a16:creationId xmlns:a16="http://schemas.microsoft.com/office/drawing/2014/main" id="{2BC34493-A0CC-4E84-BD47-9859C3A183AD}"/>
              </a:ext>
            </a:extLst>
          </p:cNvPr>
          <p:cNvSpPr txBox="1"/>
          <p:nvPr/>
        </p:nvSpPr>
        <p:spPr>
          <a:xfrm>
            <a:off x="8832069" y="429597"/>
            <a:ext cx="1057888" cy="707886"/>
          </a:xfrm>
          <a:prstGeom prst="rect">
            <a:avLst/>
          </a:prstGeom>
          <a:noFill/>
        </p:spPr>
        <p:txBody>
          <a:bodyPr wrap="square">
            <a:spAutoFit/>
          </a:bodyPr>
          <a:lstStyle/>
          <a:p>
            <a:pPr algn="l" fontAlgn="base"/>
            <a:r>
              <a:rPr lang="en-US" sz="4000" b="1" i="0" dirty="0">
                <a:solidFill>
                  <a:srgbClr val="202124"/>
                </a:solidFill>
                <a:effectLst/>
                <a:latin typeface="Inter"/>
              </a:rPr>
              <a:t>⭕ </a:t>
            </a:r>
          </a:p>
        </p:txBody>
      </p:sp>
      <p:sp>
        <p:nvSpPr>
          <p:cNvPr id="23" name="TextBox 22">
            <a:extLst>
              <a:ext uri="{FF2B5EF4-FFF2-40B4-BE49-F238E27FC236}">
                <a16:creationId xmlns:a16="http://schemas.microsoft.com/office/drawing/2014/main" id="{D0546D11-93CD-4CF6-8DE2-85B9E06F4ECC}"/>
              </a:ext>
            </a:extLst>
          </p:cNvPr>
          <p:cNvSpPr txBox="1"/>
          <p:nvPr/>
        </p:nvSpPr>
        <p:spPr>
          <a:xfrm>
            <a:off x="2302043" y="429597"/>
            <a:ext cx="537411" cy="707886"/>
          </a:xfrm>
          <a:prstGeom prst="rect">
            <a:avLst/>
          </a:prstGeom>
          <a:noFill/>
        </p:spPr>
        <p:txBody>
          <a:bodyPr wrap="square">
            <a:spAutoFit/>
          </a:bodyPr>
          <a:lstStyle/>
          <a:p>
            <a:pPr algn="l" fontAlgn="base"/>
            <a:r>
              <a:rPr lang="en-US" sz="4000" b="1" i="0" dirty="0">
                <a:solidFill>
                  <a:srgbClr val="202124"/>
                </a:solidFill>
                <a:effectLst/>
                <a:latin typeface="Inter"/>
              </a:rPr>
              <a:t>❌</a:t>
            </a:r>
          </a:p>
        </p:txBody>
      </p:sp>
    </p:spTree>
    <p:extLst>
      <p:ext uri="{BB962C8B-B14F-4D97-AF65-F5344CB8AC3E}">
        <p14:creationId xmlns:p14="http://schemas.microsoft.com/office/powerpoint/2010/main" val="14746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EF61-19FF-4EF3-B76E-0174B0EDE6F3}"/>
              </a:ext>
            </a:extLst>
          </p:cNvPr>
          <p:cNvSpPr>
            <a:spLocks noGrp="1"/>
          </p:cNvSpPr>
          <p:nvPr>
            <p:ph type="title"/>
          </p:nvPr>
        </p:nvSpPr>
        <p:spPr>
          <a:xfrm>
            <a:off x="838200" y="0"/>
            <a:ext cx="10515600" cy="1325563"/>
          </a:xfrm>
        </p:spPr>
        <p:txBody>
          <a:bodyPr/>
          <a:lstStyle/>
          <a:p>
            <a:pPr algn="ctr"/>
            <a:r>
              <a:rPr lang="en-US" dirty="0"/>
              <a:t>Decision Tree VS. minMax</a:t>
            </a:r>
          </a:p>
        </p:txBody>
      </p:sp>
      <p:graphicFrame>
        <p:nvGraphicFramePr>
          <p:cNvPr id="4" name="Table 4">
            <a:extLst>
              <a:ext uri="{FF2B5EF4-FFF2-40B4-BE49-F238E27FC236}">
                <a16:creationId xmlns:a16="http://schemas.microsoft.com/office/drawing/2014/main" id="{4099270A-3DF5-40D3-9E3A-D47B7A9FE5C2}"/>
              </a:ext>
            </a:extLst>
          </p:cNvPr>
          <p:cNvGraphicFramePr>
            <a:graphicFrameLocks noGrp="1"/>
          </p:cNvGraphicFramePr>
          <p:nvPr>
            <p:extLst>
              <p:ext uri="{D42A27DB-BD31-4B8C-83A1-F6EECF244321}">
                <p14:modId xmlns:p14="http://schemas.microsoft.com/office/powerpoint/2010/main" val="49793820"/>
              </p:ext>
            </p:extLst>
          </p:nvPr>
        </p:nvGraphicFramePr>
        <p:xfrm>
          <a:off x="622738" y="1343817"/>
          <a:ext cx="10271234" cy="4465776"/>
        </p:xfrm>
        <a:graphic>
          <a:graphicData uri="http://schemas.openxmlformats.org/drawingml/2006/table">
            <a:tbl>
              <a:tblPr firstRow="1" bandRow="1">
                <a:tableStyleId>{5C22544A-7EE6-4342-B048-85BDC9FD1C3A}</a:tableStyleId>
              </a:tblPr>
              <a:tblGrid>
                <a:gridCol w="5135617">
                  <a:extLst>
                    <a:ext uri="{9D8B030D-6E8A-4147-A177-3AD203B41FA5}">
                      <a16:colId xmlns:a16="http://schemas.microsoft.com/office/drawing/2014/main" val="1487172869"/>
                    </a:ext>
                  </a:extLst>
                </a:gridCol>
                <a:gridCol w="5135617">
                  <a:extLst>
                    <a:ext uri="{9D8B030D-6E8A-4147-A177-3AD203B41FA5}">
                      <a16:colId xmlns:a16="http://schemas.microsoft.com/office/drawing/2014/main" val="3608322269"/>
                    </a:ext>
                  </a:extLst>
                </a:gridCol>
              </a:tblGrid>
              <a:tr h="550259">
                <a:tc>
                  <a:txBody>
                    <a:bodyPr/>
                    <a:lstStyle/>
                    <a:p>
                      <a:endParaRPr lang="en-US" dirty="0"/>
                    </a:p>
                  </a:txBody>
                  <a:tcPr/>
                </a:tc>
                <a:tc>
                  <a:txBody>
                    <a:bodyPr/>
                    <a:lstStyle/>
                    <a:p>
                      <a:endParaRPr lang="en-US"/>
                    </a:p>
                  </a:txBody>
                  <a:tcPr/>
                </a:tc>
                <a:extLst>
                  <a:ext uri="{0D108BD9-81ED-4DB2-BD59-A6C34878D82A}">
                    <a16:rowId xmlns:a16="http://schemas.microsoft.com/office/drawing/2014/main" val="1993177780"/>
                  </a:ext>
                </a:extLst>
              </a:tr>
              <a:tr h="3915517">
                <a:tc>
                  <a:txBody>
                    <a:bodyPr/>
                    <a:lstStyle/>
                    <a:p>
                      <a:r>
                        <a:rPr lang="en-US" dirty="0"/>
                        <a:t>We heavily depends on the quality of the data and since we generate data with random walk, the quality is not that great.</a:t>
                      </a:r>
                    </a:p>
                    <a:p>
                      <a:r>
                        <a:rPr lang="en-US" dirty="0"/>
                        <a:t>In decision tree if I run across a game </a:t>
                      </a:r>
                      <a:r>
                        <a:rPr lang="en-GB" sz="1800" b="0" i="0" kern="1200" dirty="0">
                          <a:solidFill>
                            <a:schemeClr val="dk1"/>
                          </a:solidFill>
                          <a:effectLst/>
                          <a:latin typeface="+mn-lt"/>
                          <a:ea typeface="+mn-ea"/>
                          <a:cs typeface="+mn-cs"/>
                        </a:rPr>
                        <a:t>I have never seen before, the decision tree will have no possible response since it can't predict values for games it has never been trained on.</a:t>
                      </a:r>
                    </a:p>
                    <a:p>
                      <a:r>
                        <a:rPr lang="en-GB" sz="1800" b="0" i="0" kern="1200" dirty="0">
                          <a:solidFill>
                            <a:schemeClr val="dk1"/>
                          </a:solidFill>
                          <a:effectLst/>
                          <a:latin typeface="+mn-lt"/>
                          <a:ea typeface="+mn-ea"/>
                          <a:cs typeface="+mn-cs"/>
                        </a:rPr>
                        <a:t>Furthermore some boards may not make it into the tree at all.</a:t>
                      </a:r>
                      <a:endParaRPr lang="en-US" dirty="0"/>
                    </a:p>
                  </a:txBody>
                  <a:tcPr/>
                </a:tc>
                <a:tc>
                  <a:txBody>
                    <a:bodyPr/>
                    <a:lstStyle/>
                    <a:p>
                      <a:r>
                        <a:rPr lang="en-GB" dirty="0"/>
                        <a:t>I had to increase the size of the data in order to get better results. </a:t>
                      </a:r>
                    </a:p>
                    <a:p>
                      <a:r>
                        <a:rPr lang="en-GB" dirty="0"/>
                        <a:t>The larger the data the more chances to see different boards situations.</a:t>
                      </a:r>
                    </a:p>
                    <a:p>
                      <a:endParaRPr lang="en-GB" dirty="0"/>
                    </a:p>
                    <a:p>
                      <a:endParaRPr lang="en-US" dirty="0"/>
                    </a:p>
                  </a:txBody>
                  <a:tcPr/>
                </a:tc>
                <a:extLst>
                  <a:ext uri="{0D108BD9-81ED-4DB2-BD59-A6C34878D82A}">
                    <a16:rowId xmlns:a16="http://schemas.microsoft.com/office/drawing/2014/main" val="2435722738"/>
                  </a:ext>
                </a:extLst>
              </a:tr>
            </a:tbl>
          </a:graphicData>
        </a:graphic>
      </p:graphicFrame>
      <p:pic>
        <p:nvPicPr>
          <p:cNvPr id="6" name="Picture 5">
            <a:extLst>
              <a:ext uri="{FF2B5EF4-FFF2-40B4-BE49-F238E27FC236}">
                <a16:creationId xmlns:a16="http://schemas.microsoft.com/office/drawing/2014/main" id="{5A30DF2F-51B2-4DF5-B59A-96E9CD9A5979}"/>
              </a:ext>
            </a:extLst>
          </p:cNvPr>
          <p:cNvPicPr>
            <a:picLocks noChangeAspect="1"/>
          </p:cNvPicPr>
          <p:nvPr/>
        </p:nvPicPr>
        <p:blipFill>
          <a:blip r:embed="rId3"/>
          <a:stretch>
            <a:fillRect/>
          </a:stretch>
        </p:blipFill>
        <p:spPr>
          <a:xfrm>
            <a:off x="2219334" y="1481121"/>
            <a:ext cx="2219635" cy="238158"/>
          </a:xfrm>
          <a:prstGeom prst="rect">
            <a:avLst/>
          </a:prstGeom>
        </p:spPr>
      </p:pic>
      <p:graphicFrame>
        <p:nvGraphicFramePr>
          <p:cNvPr id="9" name="Object 8">
            <a:hlinkClick r:id="rId4" action="ppaction://hlinkfile"/>
            <a:extLst>
              <a:ext uri="{FF2B5EF4-FFF2-40B4-BE49-F238E27FC236}">
                <a16:creationId xmlns:a16="http://schemas.microsoft.com/office/drawing/2014/main" id="{3D8A694D-7E21-43FA-B897-64EE109C0B2D}"/>
              </a:ext>
            </a:extLst>
          </p:cNvPr>
          <p:cNvGraphicFramePr>
            <a:graphicFrameLocks noChangeAspect="1"/>
          </p:cNvGraphicFramePr>
          <p:nvPr>
            <p:extLst>
              <p:ext uri="{D42A27DB-BD31-4B8C-83A1-F6EECF244321}">
                <p14:modId xmlns:p14="http://schemas.microsoft.com/office/powerpoint/2010/main" val="4175398972"/>
              </p:ext>
            </p:extLst>
          </p:nvPr>
        </p:nvGraphicFramePr>
        <p:xfrm>
          <a:off x="4945555" y="5987339"/>
          <a:ext cx="1625600" cy="439737"/>
        </p:xfrm>
        <a:graphic>
          <a:graphicData uri="http://schemas.openxmlformats.org/presentationml/2006/ole">
            <mc:AlternateContent xmlns:mc="http://schemas.openxmlformats.org/markup-compatibility/2006">
              <mc:Choice xmlns:v="urn:schemas-microsoft-com:vml" Requires="v">
                <p:oleObj spid="_x0000_s3078" name="אובייקט מעטפת של כורך האובייקטים" showAsIcon="1" r:id="rId5" imgW="1625400" imgH="439560" progId="Package">
                  <p:embed/>
                </p:oleObj>
              </mc:Choice>
              <mc:Fallback>
                <p:oleObj name="אובייקט מעטפת של כורך האובייקטים" showAsIcon="1" r:id="rId5" imgW="1625400" imgH="439560" progId="Package">
                  <p:embed/>
                  <p:pic>
                    <p:nvPicPr>
                      <p:cNvPr id="0" name=""/>
                      <p:cNvPicPr/>
                      <p:nvPr/>
                    </p:nvPicPr>
                    <p:blipFill>
                      <a:blip r:embed="rId6"/>
                      <a:stretch>
                        <a:fillRect/>
                      </a:stretch>
                    </p:blipFill>
                    <p:spPr>
                      <a:xfrm>
                        <a:off x="4945555" y="5987339"/>
                        <a:ext cx="1625600" cy="43973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4F00E44-3B9A-4F60-A61D-1ED4ECCC25C7}"/>
              </a:ext>
            </a:extLst>
          </p:cNvPr>
          <p:cNvPicPr>
            <a:picLocks noChangeAspect="1"/>
          </p:cNvPicPr>
          <p:nvPr/>
        </p:nvPicPr>
        <p:blipFill>
          <a:blip r:embed="rId7"/>
          <a:stretch>
            <a:fillRect/>
          </a:stretch>
        </p:blipFill>
        <p:spPr>
          <a:xfrm>
            <a:off x="5943498" y="5037299"/>
            <a:ext cx="4501157" cy="536515"/>
          </a:xfrm>
          <a:prstGeom prst="rect">
            <a:avLst/>
          </a:prstGeom>
        </p:spPr>
      </p:pic>
      <p:pic>
        <p:nvPicPr>
          <p:cNvPr id="13" name="Picture 12">
            <a:extLst>
              <a:ext uri="{FF2B5EF4-FFF2-40B4-BE49-F238E27FC236}">
                <a16:creationId xmlns:a16="http://schemas.microsoft.com/office/drawing/2014/main" id="{2ECA3865-3F90-4C7F-8335-E00B4C0A6636}"/>
              </a:ext>
            </a:extLst>
          </p:cNvPr>
          <p:cNvPicPr>
            <a:picLocks noChangeAspect="1"/>
          </p:cNvPicPr>
          <p:nvPr/>
        </p:nvPicPr>
        <p:blipFill>
          <a:blip r:embed="rId8"/>
          <a:stretch>
            <a:fillRect/>
          </a:stretch>
        </p:blipFill>
        <p:spPr>
          <a:xfrm>
            <a:off x="7056395" y="1457305"/>
            <a:ext cx="2162477" cy="285790"/>
          </a:xfrm>
          <a:prstGeom prst="rect">
            <a:avLst/>
          </a:prstGeom>
        </p:spPr>
      </p:pic>
      <p:pic>
        <p:nvPicPr>
          <p:cNvPr id="15" name="Picture 14">
            <a:extLst>
              <a:ext uri="{FF2B5EF4-FFF2-40B4-BE49-F238E27FC236}">
                <a16:creationId xmlns:a16="http://schemas.microsoft.com/office/drawing/2014/main" id="{BAB2B82B-A2D6-4E68-AEA1-3F80EAA27627}"/>
              </a:ext>
            </a:extLst>
          </p:cNvPr>
          <p:cNvPicPr>
            <a:picLocks noChangeAspect="1"/>
          </p:cNvPicPr>
          <p:nvPr/>
        </p:nvPicPr>
        <p:blipFill>
          <a:blip r:embed="rId9"/>
          <a:stretch>
            <a:fillRect/>
          </a:stretch>
        </p:blipFill>
        <p:spPr>
          <a:xfrm>
            <a:off x="1372576" y="5022853"/>
            <a:ext cx="3749704" cy="536515"/>
          </a:xfrm>
          <a:prstGeom prst="rect">
            <a:avLst/>
          </a:prstGeom>
        </p:spPr>
      </p:pic>
      <p:sp>
        <p:nvSpPr>
          <p:cNvPr id="17" name="TextBox 16">
            <a:extLst>
              <a:ext uri="{FF2B5EF4-FFF2-40B4-BE49-F238E27FC236}">
                <a16:creationId xmlns:a16="http://schemas.microsoft.com/office/drawing/2014/main" id="{E6BDD944-2AF2-4436-9722-0322F8BCDEFF}"/>
              </a:ext>
            </a:extLst>
          </p:cNvPr>
          <p:cNvSpPr txBox="1"/>
          <p:nvPr/>
        </p:nvSpPr>
        <p:spPr>
          <a:xfrm>
            <a:off x="2219334" y="308838"/>
            <a:ext cx="537998" cy="707886"/>
          </a:xfrm>
          <a:prstGeom prst="rect">
            <a:avLst/>
          </a:prstGeom>
          <a:noFill/>
        </p:spPr>
        <p:txBody>
          <a:bodyPr wrap="square">
            <a:spAutoFit/>
          </a:bodyPr>
          <a:lstStyle/>
          <a:p>
            <a:pPr algn="l" fontAlgn="base"/>
            <a:r>
              <a:rPr lang="en-US" sz="4000" b="1" i="0" dirty="0">
                <a:solidFill>
                  <a:srgbClr val="202124"/>
                </a:solidFill>
                <a:effectLst/>
                <a:latin typeface="Inter"/>
              </a:rPr>
              <a:t>❌</a:t>
            </a:r>
          </a:p>
        </p:txBody>
      </p:sp>
      <p:sp>
        <p:nvSpPr>
          <p:cNvPr id="19" name="TextBox 18">
            <a:extLst>
              <a:ext uri="{FF2B5EF4-FFF2-40B4-BE49-F238E27FC236}">
                <a16:creationId xmlns:a16="http://schemas.microsoft.com/office/drawing/2014/main" id="{8BAB4F45-5124-4A89-8AAE-6526CFC1116F}"/>
              </a:ext>
            </a:extLst>
          </p:cNvPr>
          <p:cNvSpPr txBox="1"/>
          <p:nvPr/>
        </p:nvSpPr>
        <p:spPr>
          <a:xfrm>
            <a:off x="9047436" y="308838"/>
            <a:ext cx="569529" cy="707886"/>
          </a:xfrm>
          <a:prstGeom prst="rect">
            <a:avLst/>
          </a:prstGeom>
          <a:noFill/>
        </p:spPr>
        <p:txBody>
          <a:bodyPr wrap="square">
            <a:spAutoFit/>
          </a:bodyPr>
          <a:lstStyle/>
          <a:p>
            <a:r>
              <a:rPr lang="en-US" sz="4000" b="1" i="0" dirty="0">
                <a:solidFill>
                  <a:srgbClr val="202124"/>
                </a:solidFill>
                <a:effectLst/>
                <a:latin typeface="Inter"/>
              </a:rPr>
              <a:t>⭕</a:t>
            </a:r>
            <a:endParaRPr lang="en-US" sz="4000" dirty="0"/>
          </a:p>
        </p:txBody>
      </p:sp>
    </p:spTree>
    <p:extLst>
      <p:ext uri="{BB962C8B-B14F-4D97-AF65-F5344CB8AC3E}">
        <p14:creationId xmlns:p14="http://schemas.microsoft.com/office/powerpoint/2010/main" val="130380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DA3-23ED-4EC8-8B36-1F2548BDAE7B}"/>
              </a:ext>
            </a:extLst>
          </p:cNvPr>
          <p:cNvSpPr>
            <a:spLocks noGrp="1"/>
          </p:cNvSpPr>
          <p:nvPr>
            <p:ph type="title"/>
          </p:nvPr>
        </p:nvSpPr>
        <p:spPr>
          <a:xfrm>
            <a:off x="838200" y="144408"/>
            <a:ext cx="10515600" cy="1325563"/>
          </a:xfrm>
        </p:spPr>
        <p:txBody>
          <a:bodyPr/>
          <a:lstStyle/>
          <a:p>
            <a:r>
              <a:rPr lang="en-US" dirty="0"/>
              <a:t>Additional experiments for fun:</a:t>
            </a:r>
          </a:p>
        </p:txBody>
      </p:sp>
      <p:sp>
        <p:nvSpPr>
          <p:cNvPr id="3" name="Content Placeholder 2">
            <a:extLst>
              <a:ext uri="{FF2B5EF4-FFF2-40B4-BE49-F238E27FC236}">
                <a16:creationId xmlns:a16="http://schemas.microsoft.com/office/drawing/2014/main" id="{3016D961-8F5A-4ED6-B271-B6B5F7BFFCB0}"/>
              </a:ext>
            </a:extLst>
          </p:cNvPr>
          <p:cNvSpPr>
            <a:spLocks noGrp="1"/>
          </p:cNvSpPr>
          <p:nvPr>
            <p:ph idx="1"/>
          </p:nvPr>
        </p:nvSpPr>
        <p:spPr/>
        <p:txBody>
          <a:bodyPr>
            <a:normAutofit/>
          </a:bodyPr>
          <a:lstStyle/>
          <a:p>
            <a:r>
              <a:rPr lang="en-GB" sz="1600" dirty="0"/>
              <a:t>Logistic Regression VS. Decision Tree </a:t>
            </a:r>
          </a:p>
          <a:p>
            <a:endParaRPr lang="en-GB" sz="1600" dirty="0"/>
          </a:p>
          <a:p>
            <a:r>
              <a:rPr lang="en-GB" sz="1600" dirty="0"/>
              <a:t>Logistic Regression VS. KNN</a:t>
            </a:r>
          </a:p>
          <a:p>
            <a:endParaRPr lang="en-GB" sz="1600" dirty="0"/>
          </a:p>
          <a:p>
            <a:r>
              <a:rPr lang="en-US" sz="1600" dirty="0"/>
              <a:t>Logistic Regression VS. Convolutional Neural Network = not sure about my implementation for CNN (got help from Wiki) but Logistic Regression won 5:0, It make sense to me that CNN didn’t preform well on this small board so it’s hard to capture patterns ,so I assume Neural Network on this small board actually acting like random walk.</a:t>
            </a:r>
          </a:p>
          <a:p>
            <a:endParaRPr lang="en-US" sz="1600" dirty="0"/>
          </a:p>
          <a:p>
            <a:r>
              <a:rPr lang="en-US" sz="1600" dirty="0"/>
              <a:t>Decision Tree VS. KNN </a:t>
            </a:r>
            <a:endParaRPr lang="en-GB" sz="1600" dirty="0"/>
          </a:p>
        </p:txBody>
      </p:sp>
      <p:pic>
        <p:nvPicPr>
          <p:cNvPr id="5" name="Picture 4">
            <a:extLst>
              <a:ext uri="{FF2B5EF4-FFF2-40B4-BE49-F238E27FC236}">
                <a16:creationId xmlns:a16="http://schemas.microsoft.com/office/drawing/2014/main" id="{764A969F-D326-4021-B1F3-6ABB85ABCF9F}"/>
              </a:ext>
            </a:extLst>
          </p:cNvPr>
          <p:cNvPicPr>
            <a:picLocks noChangeAspect="1"/>
          </p:cNvPicPr>
          <p:nvPr/>
        </p:nvPicPr>
        <p:blipFill>
          <a:blip r:embed="rId2"/>
          <a:stretch>
            <a:fillRect/>
          </a:stretch>
        </p:blipFill>
        <p:spPr>
          <a:xfrm>
            <a:off x="4528461" y="1728876"/>
            <a:ext cx="3802374" cy="460350"/>
          </a:xfrm>
          <a:prstGeom prst="rect">
            <a:avLst/>
          </a:prstGeom>
        </p:spPr>
      </p:pic>
      <p:pic>
        <p:nvPicPr>
          <p:cNvPr id="7" name="Picture 6">
            <a:extLst>
              <a:ext uri="{FF2B5EF4-FFF2-40B4-BE49-F238E27FC236}">
                <a16:creationId xmlns:a16="http://schemas.microsoft.com/office/drawing/2014/main" id="{33464740-1972-425C-989D-1EE5912202D5}"/>
              </a:ext>
            </a:extLst>
          </p:cNvPr>
          <p:cNvPicPr>
            <a:picLocks noChangeAspect="1"/>
          </p:cNvPicPr>
          <p:nvPr/>
        </p:nvPicPr>
        <p:blipFill>
          <a:blip r:embed="rId3"/>
          <a:stretch>
            <a:fillRect/>
          </a:stretch>
        </p:blipFill>
        <p:spPr>
          <a:xfrm>
            <a:off x="4528462" y="2358260"/>
            <a:ext cx="3802374" cy="460349"/>
          </a:xfrm>
          <a:prstGeom prst="rect">
            <a:avLst/>
          </a:prstGeom>
        </p:spPr>
      </p:pic>
      <p:pic>
        <p:nvPicPr>
          <p:cNvPr id="9" name="Picture 8">
            <a:extLst>
              <a:ext uri="{FF2B5EF4-FFF2-40B4-BE49-F238E27FC236}">
                <a16:creationId xmlns:a16="http://schemas.microsoft.com/office/drawing/2014/main" id="{F6FC5ECC-E637-431F-AB0A-6CC709FBE362}"/>
              </a:ext>
            </a:extLst>
          </p:cNvPr>
          <p:cNvPicPr>
            <a:picLocks noChangeAspect="1"/>
          </p:cNvPicPr>
          <p:nvPr/>
        </p:nvPicPr>
        <p:blipFill>
          <a:blip r:embed="rId4"/>
          <a:stretch>
            <a:fillRect/>
          </a:stretch>
        </p:blipFill>
        <p:spPr>
          <a:xfrm>
            <a:off x="4372047" y="4176207"/>
            <a:ext cx="3958788" cy="492568"/>
          </a:xfrm>
          <a:prstGeom prst="rect">
            <a:avLst/>
          </a:prstGeom>
        </p:spPr>
      </p:pic>
      <p:sp>
        <p:nvSpPr>
          <p:cNvPr id="10" name="TextBox 9">
            <a:extLst>
              <a:ext uri="{FF2B5EF4-FFF2-40B4-BE49-F238E27FC236}">
                <a16:creationId xmlns:a16="http://schemas.microsoft.com/office/drawing/2014/main" id="{2692B140-1B6A-4BB2-8407-922A6870EFCA}"/>
              </a:ext>
            </a:extLst>
          </p:cNvPr>
          <p:cNvSpPr txBox="1"/>
          <p:nvPr/>
        </p:nvSpPr>
        <p:spPr>
          <a:xfrm>
            <a:off x="1048407" y="5139559"/>
            <a:ext cx="9971690" cy="923330"/>
          </a:xfrm>
          <a:prstGeom prst="rect">
            <a:avLst/>
          </a:prstGeom>
          <a:noFill/>
        </p:spPr>
        <p:txBody>
          <a:bodyPr wrap="square" rtlCol="0">
            <a:spAutoFit/>
          </a:bodyPr>
          <a:lstStyle/>
          <a:p>
            <a:r>
              <a:rPr lang="en-GB" sz="1800" b="0" i="0" dirty="0">
                <a:solidFill>
                  <a:srgbClr val="111111"/>
                </a:solidFill>
                <a:effectLst/>
                <a:latin typeface="Arial" panose="020B0604020202020204" pitchFamily="34" charset="0"/>
              </a:rPr>
              <a:t>When I’m predicting something like game state for the purposes of making a move on the other hand, “good enough” is a lot more difficult. I need to predict a legal move, a non-losing move, and preferably a winning move.</a:t>
            </a:r>
            <a:endParaRPr lang="en-US" sz="1800" dirty="0"/>
          </a:p>
        </p:txBody>
      </p:sp>
      <p:pic>
        <p:nvPicPr>
          <p:cNvPr id="2050" name="Picture 2" descr="season 6 episode 25 GIF by SpongeBob SquarePants">
            <a:extLst>
              <a:ext uri="{FF2B5EF4-FFF2-40B4-BE49-F238E27FC236}">
                <a16:creationId xmlns:a16="http://schemas.microsoft.com/office/drawing/2014/main" id="{601F01E1-E3A8-42B3-9612-8E9A37680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096" y="244551"/>
            <a:ext cx="2286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68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71DEFB-8605-463E-B852-E8EEF0E37C1E}"/>
              </a:ext>
            </a:extLst>
          </p:cNvPr>
          <p:cNvSpPr>
            <a:spLocks noGrp="1"/>
          </p:cNvSpPr>
          <p:nvPr>
            <p:ph type="title"/>
          </p:nvPr>
        </p:nvSpPr>
        <p:spPr>
          <a:xfrm>
            <a:off x="643467" y="321734"/>
            <a:ext cx="10905066" cy="1135737"/>
          </a:xfrm>
        </p:spPr>
        <p:txBody>
          <a:bodyPr>
            <a:normAutofit/>
          </a:bodyPr>
          <a:lstStyle/>
          <a:p>
            <a:r>
              <a:rPr lang="en-GB" sz="3600"/>
              <a:t>Places for improvements:</a:t>
            </a:r>
            <a:endParaRPr lang="en-US" sz="3600"/>
          </a:p>
        </p:txBody>
      </p:sp>
      <p:sp>
        <p:nvSpPr>
          <p:cNvPr id="3" name="Content Placeholder 2">
            <a:extLst>
              <a:ext uri="{FF2B5EF4-FFF2-40B4-BE49-F238E27FC236}">
                <a16:creationId xmlns:a16="http://schemas.microsoft.com/office/drawing/2014/main" id="{521EF677-4600-4EDD-B1CD-93D4C334A845}"/>
              </a:ext>
            </a:extLst>
          </p:cNvPr>
          <p:cNvSpPr>
            <a:spLocks noGrp="1"/>
          </p:cNvSpPr>
          <p:nvPr>
            <p:ph idx="1"/>
          </p:nvPr>
        </p:nvSpPr>
        <p:spPr>
          <a:xfrm>
            <a:off x="643469" y="1782981"/>
            <a:ext cx="4008384" cy="4393982"/>
          </a:xfrm>
        </p:spPr>
        <p:txBody>
          <a:bodyPr>
            <a:normAutofit/>
          </a:bodyPr>
          <a:lstStyle/>
          <a:p>
            <a:r>
              <a:rPr lang="en-GB" sz="1900" dirty="0"/>
              <a:t>MinMax can perform faster with alpha-beta prouning – at high training size the algorithm take so long to run.</a:t>
            </a:r>
          </a:p>
          <a:p>
            <a:endParaRPr lang="en-GB" sz="1900" dirty="0"/>
          </a:p>
          <a:p>
            <a:r>
              <a:rPr lang="en-GB" sz="1900" dirty="0"/>
              <a:t>Overfitting:</a:t>
            </a:r>
          </a:p>
          <a:p>
            <a:pPr lvl="1"/>
            <a:r>
              <a:rPr lang="en-US" sz="1900" dirty="0"/>
              <a:t>Better approach to generate data instead of random move, I can’t generate all possible data with this thus some Machine Learning algorithms failed to learn properly.</a:t>
            </a:r>
          </a:p>
          <a:p>
            <a:pPr lvl="1"/>
            <a:r>
              <a:rPr lang="en-US" sz="1900" dirty="0"/>
              <a:t>Generate larger data. (Only after alpha-beta prouning improve).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hand holding a blue marker&#10;&#10;Description automatically generated with low confidence">
            <a:extLst>
              <a:ext uri="{FF2B5EF4-FFF2-40B4-BE49-F238E27FC236}">
                <a16:creationId xmlns:a16="http://schemas.microsoft.com/office/drawing/2014/main" id="{CD3E67E0-0490-47A3-B2B2-8DCF98EA5FBD}"/>
              </a:ext>
            </a:extLst>
          </p:cNvPr>
          <p:cNvPicPr>
            <a:picLocks noChangeAspect="1"/>
          </p:cNvPicPr>
          <p:nvPr/>
        </p:nvPicPr>
        <p:blipFill>
          <a:blip r:embed="rId2"/>
          <a:stretch>
            <a:fillRect/>
          </a:stretch>
        </p:blipFill>
        <p:spPr>
          <a:xfrm>
            <a:off x="5295320" y="1845652"/>
            <a:ext cx="6253212" cy="4236550"/>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616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EDA558-83F4-4076-B181-17C99F856E0E}"/>
              </a:ext>
            </a:extLst>
          </p:cNvPr>
          <p:cNvSpPr>
            <a:spLocks noGrp="1"/>
          </p:cNvSpPr>
          <p:nvPr>
            <p:ph type="title"/>
          </p:nvPr>
        </p:nvSpPr>
        <p:spPr>
          <a:xfrm>
            <a:off x="358728" y="930246"/>
            <a:ext cx="4153626" cy="2174091"/>
          </a:xfrm>
        </p:spPr>
        <p:txBody>
          <a:bodyPr anchor="b">
            <a:normAutofit/>
          </a:bodyPr>
          <a:lstStyle/>
          <a:p>
            <a:r>
              <a:rPr lang="en-US" sz="4800" dirty="0">
                <a:solidFill>
                  <a:schemeClr val="bg1"/>
                </a:solidFill>
              </a:rPr>
              <a:t>Sources and references:</a:t>
            </a:r>
          </a:p>
        </p:txBody>
      </p:sp>
      <p:grpSp>
        <p:nvGrpSpPr>
          <p:cNvPr id="23" name="Group 2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A086FBD3-EE17-43DC-931A-8120FFE7D2C4}"/>
              </a:ext>
            </a:extLst>
          </p:cNvPr>
          <p:cNvSpPr>
            <a:spLocks noGrp="1"/>
          </p:cNvSpPr>
          <p:nvPr>
            <p:ph idx="1"/>
          </p:nvPr>
        </p:nvSpPr>
        <p:spPr>
          <a:xfrm>
            <a:off x="134991" y="3423907"/>
            <a:ext cx="5798881" cy="2741213"/>
          </a:xfrm>
        </p:spPr>
        <p:txBody>
          <a:bodyPr anchor="t">
            <a:normAutofit/>
          </a:bodyPr>
          <a:lstStyle/>
          <a:p>
            <a:r>
              <a:rPr lang="en-US" sz="2000" dirty="0">
                <a:solidFill>
                  <a:schemeClr val="bg1"/>
                </a:solidFill>
              </a:rPr>
              <a:t>Dataset: </a:t>
            </a:r>
            <a:r>
              <a:rPr lang="en-US" sz="2000" b="0" i="0" u="none" strike="noStrike" dirty="0">
                <a:solidFill>
                  <a:schemeClr val="bg1"/>
                </a:solidFill>
                <a:effectLst/>
                <a:latin typeface="Arial" panose="020B0604020202020204" pitchFamily="34" charset="0"/>
                <a:hlinkClick r:id="rId2"/>
              </a:rPr>
              <a:t>https://archive.ics.uci.edu/ml/datasets/Tic-Tac-Toe+Endgame</a:t>
            </a:r>
            <a:endParaRPr lang="en-US" sz="2000" b="0" i="0" u="none" strike="noStrike" dirty="0">
              <a:solidFill>
                <a:schemeClr val="bg1"/>
              </a:solidFill>
              <a:effectLst/>
              <a:latin typeface="Arial" panose="020B0604020202020204" pitchFamily="34" charset="0"/>
            </a:endParaRPr>
          </a:p>
          <a:p>
            <a:r>
              <a:rPr lang="en-GB" sz="2000" b="0" i="0" dirty="0">
                <a:solidFill>
                  <a:schemeClr val="bg1"/>
                </a:solidFill>
                <a:effectLst/>
                <a:latin typeface="Roboto" panose="020B0604020202020204" pitchFamily="2" charset="0"/>
              </a:rPr>
              <a:t>Tic-Tac-Toe Learning Using Artificial Neural Networks -&gt; </a:t>
            </a:r>
            <a:r>
              <a:rPr lang="en-GB" sz="2000" b="0" i="0" dirty="0">
                <a:solidFill>
                  <a:schemeClr val="bg1"/>
                </a:solidFill>
                <a:effectLst/>
                <a:latin typeface="Roboto" panose="020B0604020202020204" pitchFamily="2" charset="0"/>
                <a:hlinkClick r:id="rId3"/>
              </a:rPr>
              <a:t>here</a:t>
            </a:r>
            <a:endParaRPr lang="en-GB" sz="2000" b="0" i="0" dirty="0">
              <a:solidFill>
                <a:schemeClr val="bg1"/>
              </a:solidFill>
              <a:effectLst/>
              <a:latin typeface="Roboto" panose="020B0604020202020204" pitchFamily="2" charset="0"/>
            </a:endParaRPr>
          </a:p>
          <a:p>
            <a:pPr marL="0" indent="0">
              <a:buNone/>
            </a:pPr>
            <a:br>
              <a:rPr lang="en-GB" sz="2000" b="0" i="0" dirty="0">
                <a:solidFill>
                  <a:schemeClr val="bg1"/>
                </a:solidFill>
                <a:effectLst/>
                <a:latin typeface="Roboto" panose="020B0604020202020204" pitchFamily="2" charset="0"/>
              </a:rPr>
            </a:br>
            <a:endParaRPr lang="en-US" sz="2000" dirty="0">
              <a:solidFill>
                <a:schemeClr val="bg1"/>
              </a:solidFill>
            </a:endParaRPr>
          </a:p>
        </p:txBody>
      </p:sp>
      <p:pic>
        <p:nvPicPr>
          <p:cNvPr id="7" name="Picture 6">
            <a:extLst>
              <a:ext uri="{FF2B5EF4-FFF2-40B4-BE49-F238E27FC236}">
                <a16:creationId xmlns:a16="http://schemas.microsoft.com/office/drawing/2014/main" id="{3156846F-A540-463B-887C-E80EFB0A8C2C}"/>
              </a:ext>
            </a:extLst>
          </p:cNvPr>
          <p:cNvPicPr>
            <a:picLocks noChangeAspect="1"/>
          </p:cNvPicPr>
          <p:nvPr/>
        </p:nvPicPr>
        <p:blipFill>
          <a:blip r:embed="rId4"/>
          <a:stretch>
            <a:fillRect/>
          </a:stretch>
        </p:blipFill>
        <p:spPr>
          <a:xfrm>
            <a:off x="6704630" y="292542"/>
            <a:ext cx="5051320" cy="3649578"/>
          </a:xfrm>
          <a:prstGeom prst="rect">
            <a:avLst/>
          </a:prstGeom>
        </p:spPr>
      </p:pic>
      <p:sp>
        <p:nvSpPr>
          <p:cNvPr id="8" name="Rectangle 7">
            <a:extLst>
              <a:ext uri="{FF2B5EF4-FFF2-40B4-BE49-F238E27FC236}">
                <a16:creationId xmlns:a16="http://schemas.microsoft.com/office/drawing/2014/main" id="{0DBBB352-4E35-4C65-84A2-51035A749384}"/>
              </a:ext>
            </a:extLst>
          </p:cNvPr>
          <p:cNvSpPr/>
          <p:nvPr/>
        </p:nvSpPr>
        <p:spPr>
          <a:xfrm>
            <a:off x="7572688" y="4476730"/>
            <a:ext cx="331520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t>
            </a:r>
            <a:r>
              <a:rPr lang="en-GB" sz="5400" dirty="0">
                <a:ln w="0"/>
                <a:effectLst>
                  <a:outerShdw blurRad="38100" dist="19050" dir="2700000" algn="tl" rotWithShape="0">
                    <a:schemeClr val="dk1">
                      <a:alpha val="40000"/>
                    </a:schemeClr>
                  </a:outerShdw>
                </a:effectLst>
              </a:rPr>
              <a: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7120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91B64-3569-4A61-BED0-5AEB802BC8BF}"/>
              </a:ext>
            </a:extLst>
          </p:cNvPr>
          <p:cNvSpPr>
            <a:spLocks noGrp="1"/>
          </p:cNvSpPr>
          <p:nvPr>
            <p:ph type="title"/>
          </p:nvPr>
        </p:nvSpPr>
        <p:spPr>
          <a:xfrm>
            <a:off x="838200" y="365125"/>
            <a:ext cx="10515600" cy="1325563"/>
          </a:xfrm>
        </p:spPr>
        <p:txBody>
          <a:bodyPr>
            <a:normAutofit/>
          </a:bodyPr>
          <a:lstStyle/>
          <a:p>
            <a:r>
              <a:rPr lang="en-GB" sz="5400" dirty="0"/>
              <a:t>Introduction </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6C686DCC-DD23-4D8D-A941-B2DAFED4A2B9}"/>
              </a:ext>
            </a:extLst>
          </p:cNvPr>
          <p:cNvSpPr>
            <a:spLocks noGrp="1"/>
          </p:cNvSpPr>
          <p:nvPr>
            <p:ph idx="1"/>
          </p:nvPr>
        </p:nvSpPr>
        <p:spPr>
          <a:xfrm>
            <a:off x="838200" y="1929384"/>
            <a:ext cx="10515600" cy="4251960"/>
          </a:xfrm>
        </p:spPr>
        <p:txBody>
          <a:bodyPr>
            <a:normAutofit/>
          </a:bodyPr>
          <a:lstStyle/>
          <a:p>
            <a:pPr marL="0" indent="0" rtl="0">
              <a:spcBef>
                <a:spcPts val="0"/>
              </a:spcBef>
              <a:spcAft>
                <a:spcPts val="600"/>
              </a:spcAft>
              <a:buNone/>
            </a:pPr>
            <a:r>
              <a:rPr lang="en-GB" sz="2200" b="0" i="0" u="none" strike="noStrike" dirty="0">
                <a:effectLst/>
                <a:latin typeface="Arial" panose="020B0604020202020204" pitchFamily="34" charset="0"/>
              </a:rPr>
              <a:t>My goal in this project is to build machine learning model that based on a given end states of tic tac toe boards, I’ll try to predict the winner of a specific game.</a:t>
            </a:r>
            <a:endParaRPr lang="en-GB" sz="2200" dirty="0"/>
          </a:p>
          <a:p>
            <a:pPr marL="0" indent="0" rtl="0">
              <a:spcBef>
                <a:spcPts val="0"/>
              </a:spcBef>
              <a:spcAft>
                <a:spcPts val="600"/>
              </a:spcAft>
              <a:buNone/>
            </a:pPr>
            <a:r>
              <a:rPr lang="en-GB" sz="2200" b="0" i="0" u="none" strike="noStrike" dirty="0">
                <a:effectLst/>
                <a:latin typeface="Arial" panose="020B0604020202020204" pitchFamily="34" charset="0"/>
              </a:rPr>
              <a:t>In the end, I want to successfully predict with high percentage for all the algorithms if X is the winner or X lost.</a:t>
            </a:r>
          </a:p>
          <a:p>
            <a:pPr marL="0" indent="0" rtl="0">
              <a:spcBef>
                <a:spcPts val="0"/>
              </a:spcBef>
              <a:spcAft>
                <a:spcPts val="600"/>
              </a:spcAft>
              <a:buNone/>
            </a:pPr>
            <a:r>
              <a:rPr lang="en-GB" sz="2200" dirty="0">
                <a:latin typeface="Arial" panose="020B0604020202020204" pitchFamily="34" charset="0"/>
              </a:rPr>
              <a:t>After that I’ll make a battle between AI algorithm (MinMax) and ML algorithms (Logistic Regression, Decision Tree, KNN).</a:t>
            </a:r>
            <a:endParaRPr lang="en-GB" sz="2200" b="0" i="0" u="none" strike="noStrike" dirty="0">
              <a:effectLst/>
              <a:latin typeface="Arial" panose="020B0604020202020204" pitchFamily="34" charset="0"/>
            </a:endParaRPr>
          </a:p>
          <a:p>
            <a:pPr marL="0" indent="0" rtl="0">
              <a:spcBef>
                <a:spcPts val="0"/>
              </a:spcBef>
              <a:spcAft>
                <a:spcPts val="600"/>
              </a:spcAft>
              <a:buNone/>
            </a:pPr>
            <a:endParaRPr lang="en-GB" sz="2200" dirty="0">
              <a:latin typeface="Arial" panose="020B0604020202020204" pitchFamily="34" charset="0"/>
            </a:endParaRPr>
          </a:p>
          <a:p>
            <a:pPr marL="0" indent="0" rtl="0">
              <a:spcBef>
                <a:spcPts val="0"/>
              </a:spcBef>
              <a:spcAft>
                <a:spcPts val="600"/>
              </a:spcAft>
              <a:buNone/>
            </a:pPr>
            <a:r>
              <a:rPr lang="en-GB" sz="2200" dirty="0">
                <a:latin typeface="Arial" panose="020B0604020202020204" pitchFamily="34" charset="0"/>
              </a:rPr>
              <a:t>My project is divided into 2 parts:</a:t>
            </a:r>
          </a:p>
          <a:p>
            <a:pPr marL="0" indent="0" rtl="0">
              <a:spcBef>
                <a:spcPts val="0"/>
              </a:spcBef>
              <a:spcAft>
                <a:spcPts val="600"/>
              </a:spcAft>
              <a:buNone/>
            </a:pPr>
            <a:endParaRPr lang="en-GB" sz="2200" dirty="0">
              <a:latin typeface="Arial" panose="020B0604020202020204" pitchFamily="34" charset="0"/>
            </a:endParaRPr>
          </a:p>
          <a:p>
            <a:pPr rtl="0">
              <a:spcBef>
                <a:spcPts val="0"/>
              </a:spcBef>
              <a:spcAft>
                <a:spcPts val="600"/>
              </a:spcAft>
              <a:buAutoNum type="arabicPeriod"/>
            </a:pPr>
            <a:r>
              <a:rPr lang="en-GB" sz="2200" dirty="0">
                <a:latin typeface="Arial" panose="020B0604020202020204" pitchFamily="34" charset="0"/>
              </a:rPr>
              <a:t>Based on end games states boards, predict the winner of specific game.</a:t>
            </a:r>
          </a:p>
          <a:p>
            <a:pPr rtl="0">
              <a:spcBef>
                <a:spcPts val="0"/>
              </a:spcBef>
              <a:spcAft>
                <a:spcPts val="600"/>
              </a:spcAft>
              <a:buAutoNum type="arabicPeriod"/>
            </a:pPr>
            <a:r>
              <a:rPr lang="en-GB" sz="2200" dirty="0">
                <a:latin typeface="Arial" panose="020B0604020202020204" pitchFamily="34" charset="0"/>
              </a:rPr>
              <a:t>A Battle: AI vs. ML, who would win?</a:t>
            </a:r>
          </a:p>
          <a:p>
            <a:pPr marL="0" indent="0" rtl="0">
              <a:spcBef>
                <a:spcPts val="0"/>
              </a:spcBef>
              <a:spcAft>
                <a:spcPts val="600"/>
              </a:spcAft>
              <a:buNone/>
            </a:pPr>
            <a:endParaRPr lang="en-GB" sz="2200" dirty="0">
              <a:latin typeface="Arial" panose="020B0604020202020204" pitchFamily="34" charset="0"/>
            </a:endParaRPr>
          </a:p>
          <a:p>
            <a:pPr marL="0" indent="0" rtl="0">
              <a:spcBef>
                <a:spcPts val="0"/>
              </a:spcBef>
              <a:spcAft>
                <a:spcPts val="600"/>
              </a:spcAft>
              <a:buNone/>
            </a:pPr>
            <a:endParaRPr lang="en-GB" sz="2200" dirty="0">
              <a:latin typeface="Arial" panose="020B0604020202020204" pitchFamily="34" charset="0"/>
            </a:endParaRPr>
          </a:p>
          <a:p>
            <a:pPr marL="0" indent="0" rtl="0">
              <a:spcBef>
                <a:spcPts val="0"/>
              </a:spcBef>
              <a:spcAft>
                <a:spcPts val="600"/>
              </a:spcAft>
              <a:buNone/>
            </a:pPr>
            <a:endParaRPr lang="en-GB" sz="2200" dirty="0">
              <a:latin typeface="Arial" panose="020B0604020202020204" pitchFamily="34" charset="0"/>
            </a:endParaRPr>
          </a:p>
        </p:txBody>
      </p:sp>
      <p:pic>
        <p:nvPicPr>
          <p:cNvPr id="2052" name="Picture 4" descr="Tic Tac Toe Game GIF">
            <a:extLst>
              <a:ext uri="{FF2B5EF4-FFF2-40B4-BE49-F238E27FC236}">
                <a16:creationId xmlns:a16="http://schemas.microsoft.com/office/drawing/2014/main" id="{26225786-DC20-4EC8-8811-99B9798B4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263" y="4459870"/>
            <a:ext cx="1920744" cy="22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8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6CE2E-FA51-41F8-AA39-72066C1CFE2F}"/>
              </a:ext>
            </a:extLst>
          </p:cNvPr>
          <p:cNvSpPr>
            <a:spLocks noGrp="1"/>
          </p:cNvSpPr>
          <p:nvPr>
            <p:ph type="title"/>
          </p:nvPr>
        </p:nvSpPr>
        <p:spPr>
          <a:xfrm>
            <a:off x="838200" y="1336390"/>
            <a:ext cx="6155988" cy="1182927"/>
          </a:xfrm>
        </p:spPr>
        <p:txBody>
          <a:bodyPr anchor="b">
            <a:normAutofit/>
          </a:bodyPr>
          <a:lstStyle/>
          <a:p>
            <a:r>
              <a:rPr lang="en-GB" sz="5600"/>
              <a:t>Dataset:</a:t>
            </a:r>
            <a:endParaRPr lang="en-US" sz="5600"/>
          </a:p>
        </p:txBody>
      </p:sp>
      <p:cxnSp>
        <p:nvCxnSpPr>
          <p:cNvPr id="75" name="Straight Connector 7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FB10BC-F6F4-4980-AB50-485F4978C679}"/>
              </a:ext>
            </a:extLst>
          </p:cNvPr>
          <p:cNvSpPr>
            <a:spLocks noGrp="1"/>
          </p:cNvSpPr>
          <p:nvPr>
            <p:ph idx="1"/>
          </p:nvPr>
        </p:nvSpPr>
        <p:spPr>
          <a:xfrm>
            <a:off x="803776" y="2829330"/>
            <a:ext cx="6190412" cy="3344459"/>
          </a:xfrm>
        </p:spPr>
        <p:txBody>
          <a:bodyPr anchor="t">
            <a:normAutofit/>
          </a:bodyPr>
          <a:lstStyle/>
          <a:p>
            <a:pPr marL="0" indent="0" rtl="0">
              <a:spcBef>
                <a:spcPts val="0"/>
              </a:spcBef>
              <a:spcAft>
                <a:spcPts val="0"/>
              </a:spcAft>
              <a:buNone/>
            </a:pPr>
            <a:r>
              <a:rPr lang="en-GB" sz="1600" b="0" i="0" u="none" strike="noStrike">
                <a:solidFill>
                  <a:schemeClr val="tx1">
                    <a:alpha val="80000"/>
                  </a:schemeClr>
                </a:solidFill>
                <a:effectLst/>
                <a:latin typeface="Arial" panose="020B0604020202020204" pitchFamily="34" charset="0"/>
              </a:rPr>
              <a:t>The dataset is from UCI machine learning Repository and called : “Tic-Tac-Toe Endgame dataset” .</a:t>
            </a:r>
            <a:endParaRPr lang="en-GB" sz="1600" b="0">
              <a:solidFill>
                <a:schemeClr val="tx1">
                  <a:alpha val="80000"/>
                </a:schemeClr>
              </a:solidFill>
              <a:effectLst/>
            </a:endParaRPr>
          </a:p>
          <a:p>
            <a:pPr marL="0" indent="0" rtl="0">
              <a:spcBef>
                <a:spcPts val="0"/>
              </a:spcBef>
              <a:spcAft>
                <a:spcPts val="0"/>
              </a:spcAft>
              <a:buNone/>
            </a:pPr>
            <a:r>
              <a:rPr lang="en-GB" sz="1600" b="1" i="0" u="sng">
                <a:solidFill>
                  <a:schemeClr val="tx1">
                    <a:alpha val="80000"/>
                  </a:schemeClr>
                </a:solidFill>
                <a:effectLst/>
                <a:latin typeface="Arial" panose="020B0604020202020204" pitchFamily="34" charset="0"/>
              </a:rPr>
              <a:t>link</a:t>
            </a:r>
            <a:r>
              <a:rPr lang="en-GB" sz="1600" b="0" i="0" u="none" strike="noStrike">
                <a:solidFill>
                  <a:schemeClr val="tx1">
                    <a:alpha val="80000"/>
                  </a:schemeClr>
                </a:solidFill>
                <a:effectLst/>
                <a:latin typeface="Arial" panose="020B0604020202020204" pitchFamily="34" charset="0"/>
              </a:rPr>
              <a:t>:  </a:t>
            </a:r>
            <a:r>
              <a:rPr lang="en-GB" sz="1600" b="0" i="0" u="none" strike="noStrike">
                <a:solidFill>
                  <a:schemeClr val="tx1">
                    <a:alpha val="80000"/>
                  </a:schemeClr>
                </a:solidFill>
                <a:effectLst/>
                <a:latin typeface="Arial" panose="020B0604020202020204" pitchFamily="34" charset="0"/>
                <a:hlinkClick r:id="rId2"/>
              </a:rPr>
              <a:t>https://archive.ics.uci.edu/ml/datasets/Tic-Tac-Toe+Endgame</a:t>
            </a:r>
            <a:endParaRPr lang="en-GB" sz="1600" b="0" i="0" u="none" strike="noStrike">
              <a:solidFill>
                <a:schemeClr val="tx1">
                  <a:alpha val="80000"/>
                </a:schemeClr>
              </a:solidFill>
              <a:effectLst/>
              <a:latin typeface="Arial" panose="020B0604020202020204" pitchFamily="34" charset="0"/>
            </a:endParaRPr>
          </a:p>
          <a:p>
            <a:pPr marL="0" indent="0" rtl="0">
              <a:spcBef>
                <a:spcPts val="0"/>
              </a:spcBef>
              <a:spcAft>
                <a:spcPts val="0"/>
              </a:spcAft>
              <a:buNone/>
            </a:pPr>
            <a:endParaRPr lang="en-GB" sz="1600" b="0">
              <a:solidFill>
                <a:schemeClr val="tx1">
                  <a:alpha val="80000"/>
                </a:schemeClr>
              </a:solidFill>
              <a:effectLst/>
            </a:endParaRPr>
          </a:p>
          <a:p>
            <a:pPr marL="0" indent="0" rtl="0">
              <a:spcBef>
                <a:spcPts val="0"/>
              </a:spcBef>
              <a:spcAft>
                <a:spcPts val="0"/>
              </a:spcAft>
              <a:buNone/>
            </a:pPr>
            <a:r>
              <a:rPr lang="en-GB" sz="1600" b="0" i="0" u="none" strike="noStrike">
                <a:solidFill>
                  <a:schemeClr val="tx1">
                    <a:alpha val="80000"/>
                  </a:schemeClr>
                </a:solidFill>
                <a:effectLst/>
                <a:latin typeface="Arial" panose="020B0604020202020204" pitchFamily="34" charset="0"/>
              </a:rPr>
              <a:t>The dataset contain all the possible configurations of end game states of tic-tac-toe, where “x” is assumed to have played first.</a:t>
            </a:r>
            <a:endParaRPr lang="en-GB" sz="1600" b="0">
              <a:solidFill>
                <a:schemeClr val="tx1">
                  <a:alpha val="80000"/>
                </a:schemeClr>
              </a:solidFill>
              <a:effectLst/>
            </a:endParaRPr>
          </a:p>
          <a:p>
            <a:pPr marL="0" indent="0" rtl="0">
              <a:spcBef>
                <a:spcPts val="0"/>
              </a:spcBef>
              <a:spcAft>
                <a:spcPts val="0"/>
              </a:spcAft>
              <a:buNone/>
            </a:pPr>
            <a:r>
              <a:rPr lang="en-GB" sz="1600" b="0" i="0" u="none" strike="noStrike">
                <a:solidFill>
                  <a:schemeClr val="tx1">
                    <a:alpha val="80000"/>
                  </a:schemeClr>
                </a:solidFill>
                <a:effectLst/>
                <a:latin typeface="Arial" panose="020B0604020202020204" pitchFamily="34" charset="0"/>
              </a:rPr>
              <a:t>We only interested in X, meaning, we said “true” when x has one of the 8 possible ways to create a three-in-a-row (i.e winner situation).</a:t>
            </a:r>
          </a:p>
          <a:p>
            <a:pPr marL="0" indent="0" rtl="0">
              <a:spcBef>
                <a:spcPts val="0"/>
              </a:spcBef>
              <a:spcAft>
                <a:spcPts val="0"/>
              </a:spcAft>
              <a:buNone/>
            </a:pPr>
            <a:endParaRPr lang="en-GB" sz="1600" b="0">
              <a:solidFill>
                <a:schemeClr val="tx1">
                  <a:alpha val="80000"/>
                </a:schemeClr>
              </a:solidFill>
              <a:effectLst/>
            </a:endParaRPr>
          </a:p>
          <a:p>
            <a:pPr marL="0" indent="0" rtl="0">
              <a:spcBef>
                <a:spcPts val="0"/>
              </a:spcBef>
              <a:spcAft>
                <a:spcPts val="0"/>
              </a:spcAft>
              <a:buNone/>
            </a:pPr>
            <a:r>
              <a:rPr lang="en-GB" sz="1600" b="0" i="0" u="none" strike="noStrike">
                <a:solidFill>
                  <a:schemeClr val="tx1">
                    <a:alpha val="80000"/>
                  </a:schemeClr>
                </a:solidFill>
                <a:effectLst/>
                <a:latin typeface="Arial" panose="020B0604020202020204" pitchFamily="34" charset="0"/>
              </a:rPr>
              <a:t>Total number of legit tic-tac-toe endgame boards : 958.</a:t>
            </a:r>
            <a:endParaRPr lang="en-GB" sz="1600" b="0">
              <a:solidFill>
                <a:schemeClr val="tx1">
                  <a:alpha val="80000"/>
                </a:schemeClr>
              </a:solidFill>
              <a:effectLst/>
            </a:endParaRPr>
          </a:p>
          <a:p>
            <a:pPr marL="0" indent="0" rtl="0">
              <a:spcBef>
                <a:spcPts val="0"/>
              </a:spcBef>
              <a:spcAft>
                <a:spcPts val="0"/>
              </a:spcAft>
              <a:buNone/>
            </a:pPr>
            <a:r>
              <a:rPr lang="en-GB" sz="1600" b="0" i="0" u="none" strike="noStrike">
                <a:solidFill>
                  <a:schemeClr val="tx1">
                    <a:alpha val="80000"/>
                  </a:schemeClr>
                </a:solidFill>
                <a:effectLst/>
                <a:latin typeface="Arial" panose="020B0604020202020204" pitchFamily="34" charset="0"/>
              </a:rPr>
              <a:t>Number of attributes: 9 (each one fit to one tic-tac-toe square).</a:t>
            </a:r>
            <a:endParaRPr lang="en-GB" sz="1600" b="0">
              <a:solidFill>
                <a:schemeClr val="tx1">
                  <a:alpha val="80000"/>
                </a:schemeClr>
              </a:solidFill>
              <a:effectLst/>
            </a:endParaRPr>
          </a:p>
          <a:p>
            <a:pPr marL="0" indent="0">
              <a:buNone/>
            </a:pPr>
            <a:br>
              <a:rPr lang="en-GB" sz="1600">
                <a:solidFill>
                  <a:schemeClr val="tx1">
                    <a:alpha val="80000"/>
                  </a:schemeClr>
                </a:solidFill>
              </a:rPr>
            </a:br>
            <a:endParaRPr lang="en-US" sz="1600">
              <a:solidFill>
                <a:schemeClr val="tx1">
                  <a:alpha val="80000"/>
                </a:schemeClr>
              </a:solidFill>
            </a:endParaRPr>
          </a:p>
        </p:txBody>
      </p:sp>
      <p:pic>
        <p:nvPicPr>
          <p:cNvPr id="3076" name="Picture 4">
            <a:extLst>
              <a:ext uri="{FF2B5EF4-FFF2-40B4-BE49-F238E27FC236}">
                <a16:creationId xmlns:a16="http://schemas.microsoft.com/office/drawing/2014/main" id="{89D93066-D9FB-4217-9B47-9B09D47EC2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66472" y="2820175"/>
            <a:ext cx="3161528" cy="2816151"/>
          </a:xfrm>
          <a:prstGeom prst="rect">
            <a:avLst/>
          </a:prstGeom>
          <a:noFill/>
          <a:extLst>
            <a:ext uri="{909E8E84-426E-40DD-AFC4-6F175D3DCCD1}">
              <a14:hiddenFill xmlns:a14="http://schemas.microsoft.com/office/drawing/2010/main">
                <a:solidFill>
                  <a:srgbClr val="FFFFFF"/>
                </a:solidFill>
              </a14:hiddenFill>
            </a:ext>
          </a:extLst>
        </p:spPr>
      </p:pic>
      <p:sp>
        <p:nvSpPr>
          <p:cNvPr id="7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7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4596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DA5B-048E-4709-9F97-ABF783040D6F}"/>
              </a:ext>
            </a:extLst>
          </p:cNvPr>
          <p:cNvSpPr>
            <a:spLocks noGrp="1"/>
          </p:cNvSpPr>
          <p:nvPr>
            <p:ph type="title"/>
          </p:nvPr>
        </p:nvSpPr>
        <p:spPr>
          <a:xfrm>
            <a:off x="578982" y="291051"/>
            <a:ext cx="10515600" cy="1325563"/>
          </a:xfrm>
        </p:spPr>
        <p:txBody>
          <a:bodyPr/>
          <a:lstStyle/>
          <a:p>
            <a:r>
              <a:rPr lang="en-US" b="0" i="0" dirty="0">
                <a:effectLst/>
                <a:latin typeface="Inter"/>
              </a:rPr>
              <a:t>Attribute Information:</a:t>
            </a:r>
            <a:endParaRPr lang="en-US" dirty="0"/>
          </a:p>
        </p:txBody>
      </p:sp>
      <p:sp>
        <p:nvSpPr>
          <p:cNvPr id="5" name="TextBox 4">
            <a:extLst>
              <a:ext uri="{FF2B5EF4-FFF2-40B4-BE49-F238E27FC236}">
                <a16:creationId xmlns:a16="http://schemas.microsoft.com/office/drawing/2014/main" id="{723227CE-4834-43E5-842B-5F8A604C9AA3}"/>
              </a:ext>
            </a:extLst>
          </p:cNvPr>
          <p:cNvSpPr txBox="1"/>
          <p:nvPr/>
        </p:nvSpPr>
        <p:spPr>
          <a:xfrm>
            <a:off x="5710350" y="2081881"/>
            <a:ext cx="2819400" cy="369332"/>
          </a:xfrm>
          <a:prstGeom prst="rect">
            <a:avLst/>
          </a:prstGeom>
          <a:noFill/>
        </p:spPr>
        <p:txBody>
          <a:bodyPr wrap="square" rtlCol="0">
            <a:spAutoFit/>
          </a:bodyPr>
          <a:lstStyle/>
          <a:p>
            <a:r>
              <a:rPr lang="en-GB" dirty="0"/>
              <a:t>V7 = bottom left square</a:t>
            </a:r>
            <a:endParaRPr lang="en-US" dirty="0"/>
          </a:p>
        </p:txBody>
      </p:sp>
      <p:sp>
        <p:nvSpPr>
          <p:cNvPr id="15" name="TextBox 14">
            <a:extLst>
              <a:ext uri="{FF2B5EF4-FFF2-40B4-BE49-F238E27FC236}">
                <a16:creationId xmlns:a16="http://schemas.microsoft.com/office/drawing/2014/main" id="{7B2CAF64-F02F-4FEC-B902-078D8938C8BF}"/>
              </a:ext>
            </a:extLst>
          </p:cNvPr>
          <p:cNvSpPr txBox="1"/>
          <p:nvPr/>
        </p:nvSpPr>
        <p:spPr>
          <a:xfrm>
            <a:off x="1915885" y="2717348"/>
            <a:ext cx="2819400" cy="369332"/>
          </a:xfrm>
          <a:prstGeom prst="rect">
            <a:avLst/>
          </a:prstGeom>
          <a:noFill/>
        </p:spPr>
        <p:txBody>
          <a:bodyPr wrap="square" rtlCol="0">
            <a:spAutoFit/>
          </a:bodyPr>
          <a:lstStyle/>
          <a:p>
            <a:r>
              <a:rPr lang="en-GB" dirty="0"/>
              <a:t>V2 = top middle square</a:t>
            </a:r>
            <a:endParaRPr lang="en-US" dirty="0"/>
          </a:p>
        </p:txBody>
      </p:sp>
      <p:sp>
        <p:nvSpPr>
          <p:cNvPr id="16" name="TextBox 15">
            <a:extLst>
              <a:ext uri="{FF2B5EF4-FFF2-40B4-BE49-F238E27FC236}">
                <a16:creationId xmlns:a16="http://schemas.microsoft.com/office/drawing/2014/main" id="{E2FB63F0-3FC0-4430-B0ED-CBF760769AD2}"/>
              </a:ext>
            </a:extLst>
          </p:cNvPr>
          <p:cNvSpPr txBox="1"/>
          <p:nvPr/>
        </p:nvSpPr>
        <p:spPr>
          <a:xfrm>
            <a:off x="1915885" y="3429000"/>
            <a:ext cx="2819400" cy="369332"/>
          </a:xfrm>
          <a:prstGeom prst="rect">
            <a:avLst/>
          </a:prstGeom>
          <a:noFill/>
        </p:spPr>
        <p:txBody>
          <a:bodyPr wrap="square" rtlCol="0">
            <a:spAutoFit/>
          </a:bodyPr>
          <a:lstStyle/>
          <a:p>
            <a:r>
              <a:rPr lang="en-GB" dirty="0"/>
              <a:t>V3 = top right square</a:t>
            </a:r>
            <a:endParaRPr lang="en-US" dirty="0"/>
          </a:p>
        </p:txBody>
      </p:sp>
      <p:sp>
        <p:nvSpPr>
          <p:cNvPr id="17" name="TextBox 16">
            <a:extLst>
              <a:ext uri="{FF2B5EF4-FFF2-40B4-BE49-F238E27FC236}">
                <a16:creationId xmlns:a16="http://schemas.microsoft.com/office/drawing/2014/main" id="{4E1A5E2C-FD6A-41F2-A667-65BE762401B9}"/>
              </a:ext>
            </a:extLst>
          </p:cNvPr>
          <p:cNvSpPr txBox="1"/>
          <p:nvPr/>
        </p:nvSpPr>
        <p:spPr>
          <a:xfrm>
            <a:off x="1915885" y="5923055"/>
            <a:ext cx="2819400" cy="369332"/>
          </a:xfrm>
          <a:prstGeom prst="rect">
            <a:avLst/>
          </a:prstGeom>
          <a:noFill/>
        </p:spPr>
        <p:txBody>
          <a:bodyPr wrap="square" rtlCol="0">
            <a:spAutoFit/>
          </a:bodyPr>
          <a:lstStyle/>
          <a:p>
            <a:r>
              <a:rPr lang="en-GB" dirty="0"/>
              <a:t>V6 = middle right square</a:t>
            </a:r>
            <a:endParaRPr lang="en-US" dirty="0"/>
          </a:p>
        </p:txBody>
      </p:sp>
      <p:sp>
        <p:nvSpPr>
          <p:cNvPr id="18" name="TextBox 17">
            <a:extLst>
              <a:ext uri="{FF2B5EF4-FFF2-40B4-BE49-F238E27FC236}">
                <a16:creationId xmlns:a16="http://schemas.microsoft.com/office/drawing/2014/main" id="{BEE361AF-455E-47AA-A591-1E67A6D9A601}"/>
              </a:ext>
            </a:extLst>
          </p:cNvPr>
          <p:cNvSpPr txBox="1"/>
          <p:nvPr/>
        </p:nvSpPr>
        <p:spPr>
          <a:xfrm>
            <a:off x="1915885" y="5095689"/>
            <a:ext cx="2819400" cy="369332"/>
          </a:xfrm>
          <a:prstGeom prst="rect">
            <a:avLst/>
          </a:prstGeom>
          <a:noFill/>
        </p:spPr>
        <p:txBody>
          <a:bodyPr wrap="square" rtlCol="0">
            <a:spAutoFit/>
          </a:bodyPr>
          <a:lstStyle/>
          <a:p>
            <a:r>
              <a:rPr lang="en-GB" dirty="0"/>
              <a:t>V5 = middle middle square</a:t>
            </a:r>
            <a:endParaRPr lang="en-US" dirty="0"/>
          </a:p>
        </p:txBody>
      </p:sp>
      <p:sp>
        <p:nvSpPr>
          <p:cNvPr id="19" name="TextBox 18">
            <a:extLst>
              <a:ext uri="{FF2B5EF4-FFF2-40B4-BE49-F238E27FC236}">
                <a16:creationId xmlns:a16="http://schemas.microsoft.com/office/drawing/2014/main" id="{6ABC25A2-5237-48EC-BF08-ABEE7F04275F}"/>
              </a:ext>
            </a:extLst>
          </p:cNvPr>
          <p:cNvSpPr txBox="1"/>
          <p:nvPr/>
        </p:nvSpPr>
        <p:spPr>
          <a:xfrm>
            <a:off x="1915885" y="4262932"/>
            <a:ext cx="2819400" cy="369332"/>
          </a:xfrm>
          <a:prstGeom prst="rect">
            <a:avLst/>
          </a:prstGeom>
          <a:noFill/>
        </p:spPr>
        <p:txBody>
          <a:bodyPr wrap="square" rtlCol="0">
            <a:spAutoFit/>
          </a:bodyPr>
          <a:lstStyle/>
          <a:p>
            <a:r>
              <a:rPr lang="en-GB" dirty="0"/>
              <a:t>V4 = middle left square</a:t>
            </a:r>
            <a:endParaRPr lang="en-US" dirty="0"/>
          </a:p>
        </p:txBody>
      </p:sp>
      <p:pic>
        <p:nvPicPr>
          <p:cNvPr id="4108" name="Picture 12">
            <a:extLst>
              <a:ext uri="{FF2B5EF4-FFF2-40B4-BE49-F238E27FC236}">
                <a16:creationId xmlns:a16="http://schemas.microsoft.com/office/drawing/2014/main" id="{37CFF1D9-768E-4ED2-BB92-FDBA607BD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 y="1859350"/>
            <a:ext cx="6762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B16705DF-87EB-42FF-A4B8-67E2C0E43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33" y="2685237"/>
            <a:ext cx="6381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5B05F4DD-009C-4B46-95B6-4F3F8AA22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82" y="3502960"/>
            <a:ext cx="6000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8708970B-F270-4BD4-8D12-430DE43EF7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39" y="4262932"/>
            <a:ext cx="6762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6B79AB60-2A33-48DF-B377-D502BD1F26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438" y="5042555"/>
            <a:ext cx="70485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E2DCB2A4-C21D-4213-A215-F2CAE45BB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933" y="5854716"/>
            <a:ext cx="714375" cy="6667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EAF34F8-0DE5-4F8A-A1F0-00CE89606836}"/>
              </a:ext>
            </a:extLst>
          </p:cNvPr>
          <p:cNvSpPr txBox="1"/>
          <p:nvPr/>
        </p:nvSpPr>
        <p:spPr>
          <a:xfrm>
            <a:off x="1915885" y="2074648"/>
            <a:ext cx="2819400" cy="369332"/>
          </a:xfrm>
          <a:prstGeom prst="rect">
            <a:avLst/>
          </a:prstGeom>
          <a:noFill/>
        </p:spPr>
        <p:txBody>
          <a:bodyPr wrap="square" rtlCol="0">
            <a:spAutoFit/>
          </a:bodyPr>
          <a:lstStyle/>
          <a:p>
            <a:r>
              <a:rPr lang="en-GB" dirty="0"/>
              <a:t>V1 = top left square</a:t>
            </a:r>
            <a:endParaRPr lang="en-US" dirty="0"/>
          </a:p>
        </p:txBody>
      </p:sp>
      <p:sp>
        <p:nvSpPr>
          <p:cNvPr id="28" name="TextBox 27">
            <a:extLst>
              <a:ext uri="{FF2B5EF4-FFF2-40B4-BE49-F238E27FC236}">
                <a16:creationId xmlns:a16="http://schemas.microsoft.com/office/drawing/2014/main" id="{3CF02311-8F90-4E28-AB6D-638877F95FAC}"/>
              </a:ext>
            </a:extLst>
          </p:cNvPr>
          <p:cNvSpPr txBox="1"/>
          <p:nvPr/>
        </p:nvSpPr>
        <p:spPr>
          <a:xfrm>
            <a:off x="5710350" y="2717348"/>
            <a:ext cx="2819400" cy="369332"/>
          </a:xfrm>
          <a:prstGeom prst="rect">
            <a:avLst/>
          </a:prstGeom>
          <a:noFill/>
        </p:spPr>
        <p:txBody>
          <a:bodyPr wrap="square" rtlCol="0">
            <a:spAutoFit/>
          </a:bodyPr>
          <a:lstStyle/>
          <a:p>
            <a:r>
              <a:rPr lang="en-GB" dirty="0"/>
              <a:t>V8 = bottom middle square</a:t>
            </a:r>
            <a:endParaRPr lang="en-US" dirty="0"/>
          </a:p>
        </p:txBody>
      </p:sp>
      <p:sp>
        <p:nvSpPr>
          <p:cNvPr id="29" name="TextBox 28">
            <a:extLst>
              <a:ext uri="{FF2B5EF4-FFF2-40B4-BE49-F238E27FC236}">
                <a16:creationId xmlns:a16="http://schemas.microsoft.com/office/drawing/2014/main" id="{10DCE0E2-5C4E-471D-A19E-E60F41C474F5}"/>
              </a:ext>
            </a:extLst>
          </p:cNvPr>
          <p:cNvSpPr txBox="1"/>
          <p:nvPr/>
        </p:nvSpPr>
        <p:spPr>
          <a:xfrm>
            <a:off x="5710350" y="3436883"/>
            <a:ext cx="2819400" cy="369332"/>
          </a:xfrm>
          <a:prstGeom prst="rect">
            <a:avLst/>
          </a:prstGeom>
          <a:noFill/>
        </p:spPr>
        <p:txBody>
          <a:bodyPr wrap="square" rtlCol="0">
            <a:spAutoFit/>
          </a:bodyPr>
          <a:lstStyle/>
          <a:p>
            <a:r>
              <a:rPr lang="en-GB" dirty="0"/>
              <a:t>V9 = bottom right square</a:t>
            </a:r>
            <a:endParaRPr lang="en-US" dirty="0"/>
          </a:p>
        </p:txBody>
      </p:sp>
      <p:sp>
        <p:nvSpPr>
          <p:cNvPr id="30" name="TextBox 29">
            <a:extLst>
              <a:ext uri="{FF2B5EF4-FFF2-40B4-BE49-F238E27FC236}">
                <a16:creationId xmlns:a16="http://schemas.microsoft.com/office/drawing/2014/main" id="{66736F5C-ECDE-4018-9C1F-33C3E4E2DBD2}"/>
              </a:ext>
            </a:extLst>
          </p:cNvPr>
          <p:cNvSpPr txBox="1"/>
          <p:nvPr/>
        </p:nvSpPr>
        <p:spPr>
          <a:xfrm>
            <a:off x="5710350" y="4022778"/>
            <a:ext cx="4767944" cy="646331"/>
          </a:xfrm>
          <a:prstGeom prst="rect">
            <a:avLst/>
          </a:prstGeom>
          <a:noFill/>
        </p:spPr>
        <p:txBody>
          <a:bodyPr wrap="square" rtlCol="0">
            <a:spAutoFit/>
          </a:bodyPr>
          <a:lstStyle/>
          <a:p>
            <a:r>
              <a:rPr lang="en-GB" dirty="0"/>
              <a:t>V10 = Class {</a:t>
            </a:r>
            <a:r>
              <a:rPr lang="en-GB" dirty="0" err="1"/>
              <a:t>Positive,Negative</a:t>
            </a:r>
            <a:r>
              <a:rPr lang="en-GB" dirty="0"/>
              <a:t>}</a:t>
            </a:r>
          </a:p>
          <a:p>
            <a:r>
              <a:rPr lang="en-GB" dirty="0"/>
              <a:t>Means if X won or lost.</a:t>
            </a:r>
            <a:endParaRPr lang="en-US" dirty="0"/>
          </a:p>
        </p:txBody>
      </p:sp>
      <p:pic>
        <p:nvPicPr>
          <p:cNvPr id="7" name="Picture 6">
            <a:extLst>
              <a:ext uri="{FF2B5EF4-FFF2-40B4-BE49-F238E27FC236}">
                <a16:creationId xmlns:a16="http://schemas.microsoft.com/office/drawing/2014/main" id="{23F2159A-9C25-449A-A7A7-5B7EA20EB86F}"/>
              </a:ext>
            </a:extLst>
          </p:cNvPr>
          <p:cNvPicPr>
            <a:picLocks noChangeAspect="1"/>
          </p:cNvPicPr>
          <p:nvPr/>
        </p:nvPicPr>
        <p:blipFill>
          <a:blip r:embed="rId8"/>
          <a:stretch>
            <a:fillRect/>
          </a:stretch>
        </p:blipFill>
        <p:spPr>
          <a:xfrm>
            <a:off x="8735222" y="4262932"/>
            <a:ext cx="3449359" cy="2550549"/>
          </a:xfrm>
          <a:prstGeom prst="rect">
            <a:avLst/>
          </a:prstGeom>
        </p:spPr>
      </p:pic>
      <p:pic>
        <p:nvPicPr>
          <p:cNvPr id="4122" name="Picture 26">
            <a:extLst>
              <a:ext uri="{FF2B5EF4-FFF2-40B4-BE49-F238E27FC236}">
                <a16:creationId xmlns:a16="http://schemas.microsoft.com/office/drawing/2014/main" id="{01002616-33C3-4D34-B5D7-04D919794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4680" y="2033835"/>
            <a:ext cx="6762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a:extLst>
              <a:ext uri="{FF2B5EF4-FFF2-40B4-BE49-F238E27FC236}">
                <a16:creationId xmlns:a16="http://schemas.microsoft.com/office/drawing/2014/main" id="{2BFC4C2E-CF90-4DCD-A4B2-93B4DF0789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9917" y="2770133"/>
            <a:ext cx="6858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a:extLst>
              <a:ext uri="{FF2B5EF4-FFF2-40B4-BE49-F238E27FC236}">
                <a16:creationId xmlns:a16="http://schemas.microsoft.com/office/drawing/2014/main" id="{A5200C47-44CC-4763-809E-42DA699AAC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4680" y="3530890"/>
            <a:ext cx="676275" cy="619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494BA2-231D-48A6-89B7-75ED0751A6D8}"/>
              </a:ext>
            </a:extLst>
          </p:cNvPr>
          <p:cNvSpPr txBox="1"/>
          <p:nvPr/>
        </p:nvSpPr>
        <p:spPr>
          <a:xfrm>
            <a:off x="9088821" y="3783947"/>
            <a:ext cx="3011213" cy="461665"/>
          </a:xfrm>
          <a:prstGeom prst="rect">
            <a:avLst/>
          </a:prstGeom>
          <a:noFill/>
        </p:spPr>
        <p:txBody>
          <a:bodyPr wrap="square" rtlCol="0">
            <a:spAutoFit/>
          </a:bodyPr>
          <a:lstStyle/>
          <a:p>
            <a:r>
              <a:rPr lang="en-GB" sz="1200" b="0" i="0" dirty="0">
                <a:effectLst/>
                <a:latin typeface="Inter"/>
              </a:rPr>
              <a:t>Class Distribution: About 65.3% are positive (i.e., wins for "x")</a:t>
            </a:r>
            <a:endParaRPr lang="en-US" sz="1200" dirty="0"/>
          </a:p>
        </p:txBody>
      </p:sp>
      <p:pic>
        <p:nvPicPr>
          <p:cNvPr id="10" name="Picture 9">
            <a:extLst>
              <a:ext uri="{FF2B5EF4-FFF2-40B4-BE49-F238E27FC236}">
                <a16:creationId xmlns:a16="http://schemas.microsoft.com/office/drawing/2014/main" id="{199E32C4-AB7E-4EB3-9AAE-9A57F0690DB3}"/>
              </a:ext>
            </a:extLst>
          </p:cNvPr>
          <p:cNvPicPr>
            <a:picLocks noChangeAspect="1"/>
          </p:cNvPicPr>
          <p:nvPr/>
        </p:nvPicPr>
        <p:blipFill>
          <a:blip r:embed="rId12"/>
          <a:stretch>
            <a:fillRect/>
          </a:stretch>
        </p:blipFill>
        <p:spPr>
          <a:xfrm>
            <a:off x="8443628" y="-8908"/>
            <a:ext cx="3715748" cy="2717596"/>
          </a:xfrm>
          <a:prstGeom prst="rect">
            <a:avLst/>
          </a:prstGeom>
        </p:spPr>
      </p:pic>
    </p:spTree>
    <p:extLst>
      <p:ext uri="{BB962C8B-B14F-4D97-AF65-F5344CB8AC3E}">
        <p14:creationId xmlns:p14="http://schemas.microsoft.com/office/powerpoint/2010/main" val="216715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0D972-390F-4F31-B5D5-84D38F04915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Thoughts and questions: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4C8792-E7A7-416F-8147-39536E76FFD3}"/>
              </a:ext>
            </a:extLst>
          </p:cNvPr>
          <p:cNvSpPr>
            <a:spLocks noGrp="1"/>
          </p:cNvSpPr>
          <p:nvPr>
            <p:ph idx="1"/>
          </p:nvPr>
        </p:nvSpPr>
        <p:spPr>
          <a:xfrm>
            <a:off x="4447308" y="591344"/>
            <a:ext cx="6906491" cy="5585619"/>
          </a:xfrm>
        </p:spPr>
        <p:txBody>
          <a:bodyPr anchor="ctr">
            <a:normAutofit/>
          </a:bodyPr>
          <a:lstStyle/>
          <a:p>
            <a:r>
              <a:rPr lang="en-GB" sz="1800" dirty="0"/>
              <a:t>As I started this project the biggest question was "which algorithms performs best?“, and when I dig into more questions pops up.</a:t>
            </a:r>
          </a:p>
          <a:p>
            <a:r>
              <a:rPr lang="en-GB" sz="1800" dirty="0"/>
              <a:t>Pre-processing.</a:t>
            </a:r>
          </a:p>
          <a:p>
            <a:r>
              <a:rPr lang="en-GB" sz="1800" dirty="0"/>
              <a:t>This dataset looks prefect for decision trees so I assumed it will be the best result. I prove myself wrong. </a:t>
            </a:r>
          </a:p>
          <a:p>
            <a:r>
              <a:rPr lang="en-GB" sz="1800" dirty="0"/>
              <a:t>I was also curious how the ML algorithms would preform against AI algorithms like MinMax. It make sense that at the start ML will lose (depends on how good the dataset is) but as we progress ML should make a comeback.</a:t>
            </a:r>
          </a:p>
          <a:p>
            <a:r>
              <a:rPr lang="en-GB" sz="1800" dirty="0"/>
              <a:t>My algorithms:</a:t>
            </a:r>
          </a:p>
          <a:p>
            <a:pPr lvl="1"/>
            <a:r>
              <a:rPr lang="en-GB" sz="1800" dirty="0"/>
              <a:t>Decision tree.</a:t>
            </a:r>
          </a:p>
          <a:p>
            <a:pPr lvl="1"/>
            <a:r>
              <a:rPr lang="en-GB" sz="1800" dirty="0"/>
              <a:t>Logistic regression.</a:t>
            </a:r>
          </a:p>
          <a:p>
            <a:pPr lvl="1"/>
            <a:r>
              <a:rPr lang="en-GB" sz="1800" dirty="0"/>
              <a:t>KNN.</a:t>
            </a:r>
          </a:p>
          <a:p>
            <a:pPr lvl="1"/>
            <a:r>
              <a:rPr lang="en-GB" sz="1800" dirty="0"/>
              <a:t>Adaboost.</a:t>
            </a:r>
          </a:p>
          <a:p>
            <a:pPr lvl="1"/>
            <a:r>
              <a:rPr lang="en-GB" sz="1800" dirty="0"/>
              <a:t>SVM.</a:t>
            </a:r>
          </a:p>
          <a:p>
            <a:pPr marL="457200" lvl="1" indent="0">
              <a:buNone/>
            </a:pPr>
            <a:endParaRPr lang="en-GB" sz="1400" dirty="0"/>
          </a:p>
        </p:txBody>
      </p:sp>
    </p:spTree>
    <p:extLst>
      <p:ext uri="{BB962C8B-B14F-4D97-AF65-F5344CB8AC3E}">
        <p14:creationId xmlns:p14="http://schemas.microsoft.com/office/powerpoint/2010/main" val="193268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DA2F-A6BA-4F32-AA4B-C4972D54474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Results:</a:t>
            </a:r>
          </a:p>
        </p:txBody>
      </p:sp>
      <p:sp>
        <p:nvSpPr>
          <p:cNvPr id="6" name="TextBox 5">
            <a:extLst>
              <a:ext uri="{FF2B5EF4-FFF2-40B4-BE49-F238E27FC236}">
                <a16:creationId xmlns:a16="http://schemas.microsoft.com/office/drawing/2014/main" id="{643DA207-39A6-467E-9167-F5336A151804}"/>
              </a:ext>
            </a:extLst>
          </p:cNvPr>
          <p:cNvSpPr txBox="1"/>
          <p:nvPr/>
        </p:nvSpPr>
        <p:spPr>
          <a:xfrm>
            <a:off x="9325303" y="1734206"/>
            <a:ext cx="2648607" cy="3139321"/>
          </a:xfrm>
          <a:prstGeom prst="rect">
            <a:avLst/>
          </a:prstGeom>
          <a:noFill/>
        </p:spPr>
        <p:txBody>
          <a:bodyPr wrap="square" rtlCol="0">
            <a:spAutoFit/>
          </a:bodyPr>
          <a:lstStyle/>
          <a:p>
            <a:r>
              <a:rPr lang="en-US" dirty="0"/>
              <a:t>Interesting things:</a:t>
            </a:r>
          </a:p>
          <a:p>
            <a:pPr marL="342900" indent="-342900">
              <a:buAutoNum type="arabicPeriod"/>
            </a:pPr>
            <a:r>
              <a:rPr lang="en-US" dirty="0"/>
              <a:t>I expected Decision tree to be higher, maybe try entropy.</a:t>
            </a:r>
          </a:p>
          <a:p>
            <a:pPr marL="342900" indent="-342900">
              <a:buAutoNum type="arabicPeriod"/>
            </a:pPr>
            <a:r>
              <a:rPr lang="en-US" dirty="0"/>
              <a:t>Logistic Regression and SVM have the same accuracy but there’s still misclassification in both of them, why is that?</a:t>
            </a:r>
          </a:p>
        </p:txBody>
      </p:sp>
      <p:pic>
        <p:nvPicPr>
          <p:cNvPr id="4" name="Picture 3">
            <a:extLst>
              <a:ext uri="{FF2B5EF4-FFF2-40B4-BE49-F238E27FC236}">
                <a16:creationId xmlns:a16="http://schemas.microsoft.com/office/drawing/2014/main" id="{88F98AA2-418D-4539-B608-89C8928F12E4}"/>
              </a:ext>
            </a:extLst>
          </p:cNvPr>
          <p:cNvPicPr>
            <a:picLocks noChangeAspect="1"/>
          </p:cNvPicPr>
          <p:nvPr/>
        </p:nvPicPr>
        <p:blipFill>
          <a:blip r:embed="rId2"/>
          <a:stretch>
            <a:fillRect/>
          </a:stretch>
        </p:blipFill>
        <p:spPr>
          <a:xfrm>
            <a:off x="110359" y="1545018"/>
            <a:ext cx="8877801" cy="4531057"/>
          </a:xfrm>
          <a:prstGeom prst="rect">
            <a:avLst/>
          </a:prstGeom>
        </p:spPr>
      </p:pic>
    </p:spTree>
    <p:extLst>
      <p:ext uri="{BB962C8B-B14F-4D97-AF65-F5344CB8AC3E}">
        <p14:creationId xmlns:p14="http://schemas.microsoft.com/office/powerpoint/2010/main" val="191026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7868-E059-4D66-8B30-EBD13CC00F02}"/>
              </a:ext>
            </a:extLst>
          </p:cNvPr>
          <p:cNvSpPr>
            <a:spLocks noGrp="1"/>
          </p:cNvSpPr>
          <p:nvPr>
            <p:ph type="title"/>
          </p:nvPr>
        </p:nvSpPr>
        <p:spPr>
          <a:xfrm>
            <a:off x="609600" y="104994"/>
            <a:ext cx="10515600" cy="1325563"/>
          </a:xfrm>
        </p:spPr>
        <p:txBody>
          <a:bodyPr/>
          <a:lstStyle/>
          <a:p>
            <a:r>
              <a:rPr lang="en-GB" dirty="0"/>
              <a:t>Worst-AdaBoost</a:t>
            </a:r>
            <a:endParaRPr lang="en-US" dirty="0"/>
          </a:p>
        </p:txBody>
      </p:sp>
      <p:pic>
        <p:nvPicPr>
          <p:cNvPr id="5" name="Picture 4">
            <a:extLst>
              <a:ext uri="{FF2B5EF4-FFF2-40B4-BE49-F238E27FC236}">
                <a16:creationId xmlns:a16="http://schemas.microsoft.com/office/drawing/2014/main" id="{0B89EF6A-0C52-4A9B-ACE1-8752058B4C75}"/>
              </a:ext>
            </a:extLst>
          </p:cNvPr>
          <p:cNvPicPr>
            <a:picLocks noChangeAspect="1"/>
          </p:cNvPicPr>
          <p:nvPr/>
        </p:nvPicPr>
        <p:blipFill>
          <a:blip r:embed="rId2"/>
          <a:stretch>
            <a:fillRect/>
          </a:stretch>
        </p:blipFill>
        <p:spPr>
          <a:xfrm>
            <a:off x="109987" y="1332130"/>
            <a:ext cx="5334744" cy="2762636"/>
          </a:xfrm>
          <a:prstGeom prst="rect">
            <a:avLst/>
          </a:prstGeom>
        </p:spPr>
      </p:pic>
      <p:pic>
        <p:nvPicPr>
          <p:cNvPr id="7" name="Picture 6">
            <a:extLst>
              <a:ext uri="{FF2B5EF4-FFF2-40B4-BE49-F238E27FC236}">
                <a16:creationId xmlns:a16="http://schemas.microsoft.com/office/drawing/2014/main" id="{C6E093EC-F2BD-4022-8365-2A25F62E8A87}"/>
              </a:ext>
            </a:extLst>
          </p:cNvPr>
          <p:cNvPicPr>
            <a:picLocks noChangeAspect="1"/>
          </p:cNvPicPr>
          <p:nvPr/>
        </p:nvPicPr>
        <p:blipFill>
          <a:blip r:embed="rId3"/>
          <a:stretch>
            <a:fillRect/>
          </a:stretch>
        </p:blipFill>
        <p:spPr>
          <a:xfrm>
            <a:off x="6657442" y="2483898"/>
            <a:ext cx="5259161" cy="4269108"/>
          </a:xfrm>
          <a:prstGeom prst="rect">
            <a:avLst/>
          </a:prstGeom>
        </p:spPr>
      </p:pic>
      <p:pic>
        <p:nvPicPr>
          <p:cNvPr id="9" name="Picture 8">
            <a:extLst>
              <a:ext uri="{FF2B5EF4-FFF2-40B4-BE49-F238E27FC236}">
                <a16:creationId xmlns:a16="http://schemas.microsoft.com/office/drawing/2014/main" id="{81B1F9C6-FD1F-4DE6-853A-3826C3906118}"/>
              </a:ext>
            </a:extLst>
          </p:cNvPr>
          <p:cNvPicPr>
            <a:picLocks noChangeAspect="1"/>
          </p:cNvPicPr>
          <p:nvPr/>
        </p:nvPicPr>
        <p:blipFill>
          <a:blip r:embed="rId4"/>
          <a:stretch>
            <a:fillRect/>
          </a:stretch>
        </p:blipFill>
        <p:spPr>
          <a:xfrm>
            <a:off x="0" y="4211236"/>
            <a:ext cx="6468378" cy="2238687"/>
          </a:xfrm>
          <a:prstGeom prst="rect">
            <a:avLst/>
          </a:prstGeom>
        </p:spPr>
      </p:pic>
    </p:spTree>
    <p:extLst>
      <p:ext uri="{BB962C8B-B14F-4D97-AF65-F5344CB8AC3E}">
        <p14:creationId xmlns:p14="http://schemas.microsoft.com/office/powerpoint/2010/main" val="246812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1A46-DF3B-426E-B82F-407D52DEC9F5}"/>
              </a:ext>
            </a:extLst>
          </p:cNvPr>
          <p:cNvSpPr>
            <a:spLocks noGrp="1"/>
          </p:cNvSpPr>
          <p:nvPr>
            <p:ph type="title"/>
          </p:nvPr>
        </p:nvSpPr>
        <p:spPr>
          <a:xfrm>
            <a:off x="570186" y="0"/>
            <a:ext cx="10515600" cy="1325563"/>
          </a:xfrm>
        </p:spPr>
        <p:txBody>
          <a:bodyPr/>
          <a:lstStyle/>
          <a:p>
            <a:r>
              <a:rPr lang="en-GB" dirty="0"/>
              <a:t>Let's explore Decision tree:</a:t>
            </a:r>
            <a:endParaRPr lang="en-US" dirty="0"/>
          </a:p>
        </p:txBody>
      </p:sp>
      <p:sp>
        <p:nvSpPr>
          <p:cNvPr id="4" name="TextBox 3">
            <a:extLst>
              <a:ext uri="{FF2B5EF4-FFF2-40B4-BE49-F238E27FC236}">
                <a16:creationId xmlns:a16="http://schemas.microsoft.com/office/drawing/2014/main" id="{9866E60F-8BD1-4F20-BA55-A36E2517527C}"/>
              </a:ext>
            </a:extLst>
          </p:cNvPr>
          <p:cNvSpPr txBox="1"/>
          <p:nvPr/>
        </p:nvSpPr>
        <p:spPr>
          <a:xfrm>
            <a:off x="570186" y="1158765"/>
            <a:ext cx="11114690" cy="369332"/>
          </a:xfrm>
          <a:prstGeom prst="rect">
            <a:avLst/>
          </a:prstGeom>
          <a:noFill/>
        </p:spPr>
        <p:txBody>
          <a:bodyPr wrap="square" rtlCol="0">
            <a:spAutoFit/>
          </a:bodyPr>
          <a:lstStyle/>
          <a:p>
            <a:r>
              <a:rPr lang="en-GB" dirty="0"/>
              <a:t>I was wondering if Decision tree using Entropy will show better score, lets see:</a:t>
            </a:r>
          </a:p>
        </p:txBody>
      </p:sp>
      <p:pic>
        <p:nvPicPr>
          <p:cNvPr id="8" name="Picture 7">
            <a:extLst>
              <a:ext uri="{FF2B5EF4-FFF2-40B4-BE49-F238E27FC236}">
                <a16:creationId xmlns:a16="http://schemas.microsoft.com/office/drawing/2014/main" id="{F3187D7A-56A0-45F0-9387-99C025D1490E}"/>
              </a:ext>
            </a:extLst>
          </p:cNvPr>
          <p:cNvPicPr>
            <a:picLocks noChangeAspect="1"/>
          </p:cNvPicPr>
          <p:nvPr/>
        </p:nvPicPr>
        <p:blipFill>
          <a:blip r:embed="rId2"/>
          <a:stretch>
            <a:fillRect/>
          </a:stretch>
        </p:blipFill>
        <p:spPr>
          <a:xfrm>
            <a:off x="5682184" y="1684528"/>
            <a:ext cx="4987010" cy="2299345"/>
          </a:xfrm>
          <a:prstGeom prst="rect">
            <a:avLst/>
          </a:prstGeom>
        </p:spPr>
      </p:pic>
      <p:pic>
        <p:nvPicPr>
          <p:cNvPr id="10" name="Picture 9">
            <a:extLst>
              <a:ext uri="{FF2B5EF4-FFF2-40B4-BE49-F238E27FC236}">
                <a16:creationId xmlns:a16="http://schemas.microsoft.com/office/drawing/2014/main" id="{8C8E4160-6266-4C8E-B82C-92EFCE93EB71}"/>
              </a:ext>
            </a:extLst>
          </p:cNvPr>
          <p:cNvPicPr>
            <a:picLocks noChangeAspect="1"/>
          </p:cNvPicPr>
          <p:nvPr/>
        </p:nvPicPr>
        <p:blipFill>
          <a:blip r:embed="rId3"/>
          <a:stretch>
            <a:fillRect/>
          </a:stretch>
        </p:blipFill>
        <p:spPr>
          <a:xfrm>
            <a:off x="5736185" y="4055330"/>
            <a:ext cx="4879008" cy="2434804"/>
          </a:xfrm>
          <a:prstGeom prst="rect">
            <a:avLst/>
          </a:prstGeom>
        </p:spPr>
      </p:pic>
      <p:sp>
        <p:nvSpPr>
          <p:cNvPr id="11" name="TextBox 10">
            <a:extLst>
              <a:ext uri="{FF2B5EF4-FFF2-40B4-BE49-F238E27FC236}">
                <a16:creationId xmlns:a16="http://schemas.microsoft.com/office/drawing/2014/main" id="{C0B5A57C-CF05-4B8F-8B49-0A8A65FB7DFB}"/>
              </a:ext>
            </a:extLst>
          </p:cNvPr>
          <p:cNvSpPr txBox="1"/>
          <p:nvPr/>
        </p:nvSpPr>
        <p:spPr>
          <a:xfrm>
            <a:off x="10457793" y="1763532"/>
            <a:ext cx="1734207" cy="523220"/>
          </a:xfrm>
          <a:prstGeom prst="rect">
            <a:avLst/>
          </a:prstGeom>
          <a:noFill/>
        </p:spPr>
        <p:txBody>
          <a:bodyPr wrap="square" rtlCol="0">
            <a:spAutoFit/>
          </a:bodyPr>
          <a:lstStyle/>
          <a:p>
            <a:r>
              <a:rPr lang="en-US" sz="1400" dirty="0"/>
              <a:t>Gini:</a:t>
            </a:r>
          </a:p>
          <a:p>
            <a:r>
              <a:rPr lang="en-US" sz="1400" dirty="0"/>
              <a:t>Depth: 9.</a:t>
            </a:r>
          </a:p>
        </p:txBody>
      </p:sp>
      <p:sp>
        <p:nvSpPr>
          <p:cNvPr id="12" name="TextBox 11">
            <a:extLst>
              <a:ext uri="{FF2B5EF4-FFF2-40B4-BE49-F238E27FC236}">
                <a16:creationId xmlns:a16="http://schemas.microsoft.com/office/drawing/2014/main" id="{1B4F9341-7ABD-4691-80A4-6F888C599426}"/>
              </a:ext>
            </a:extLst>
          </p:cNvPr>
          <p:cNvSpPr txBox="1"/>
          <p:nvPr/>
        </p:nvSpPr>
        <p:spPr>
          <a:xfrm>
            <a:off x="10555014" y="4510278"/>
            <a:ext cx="1734207" cy="523220"/>
          </a:xfrm>
          <a:prstGeom prst="rect">
            <a:avLst/>
          </a:prstGeom>
          <a:noFill/>
        </p:spPr>
        <p:txBody>
          <a:bodyPr wrap="square" rtlCol="0">
            <a:spAutoFit/>
          </a:bodyPr>
          <a:lstStyle/>
          <a:p>
            <a:r>
              <a:rPr lang="en-US" sz="1400" dirty="0"/>
              <a:t>Entropy:</a:t>
            </a:r>
          </a:p>
          <a:p>
            <a:r>
              <a:rPr lang="en-US" sz="1400" dirty="0"/>
              <a:t>Depth: 11.</a:t>
            </a:r>
          </a:p>
        </p:txBody>
      </p:sp>
      <p:pic>
        <p:nvPicPr>
          <p:cNvPr id="5" name="Picture 4">
            <a:extLst>
              <a:ext uri="{FF2B5EF4-FFF2-40B4-BE49-F238E27FC236}">
                <a16:creationId xmlns:a16="http://schemas.microsoft.com/office/drawing/2014/main" id="{2A71E849-7379-42DA-BD30-22E744A2D965}"/>
              </a:ext>
            </a:extLst>
          </p:cNvPr>
          <p:cNvPicPr>
            <a:picLocks noChangeAspect="1"/>
          </p:cNvPicPr>
          <p:nvPr/>
        </p:nvPicPr>
        <p:blipFill>
          <a:blip r:embed="rId4"/>
          <a:stretch>
            <a:fillRect/>
          </a:stretch>
        </p:blipFill>
        <p:spPr>
          <a:xfrm>
            <a:off x="182386" y="1684528"/>
            <a:ext cx="5499798" cy="3867163"/>
          </a:xfrm>
          <a:prstGeom prst="rect">
            <a:avLst/>
          </a:prstGeom>
        </p:spPr>
      </p:pic>
    </p:spTree>
    <p:extLst>
      <p:ext uri="{BB962C8B-B14F-4D97-AF65-F5344CB8AC3E}">
        <p14:creationId xmlns:p14="http://schemas.microsoft.com/office/powerpoint/2010/main" val="1086899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74070F-52FE-4875-B5B0-44F5B2F33380}"/>
              </a:ext>
            </a:extLst>
          </p:cNvPr>
          <p:cNvSpPr>
            <a:spLocks noGrp="1"/>
          </p:cNvSpPr>
          <p:nvPr>
            <p:ph type="title"/>
          </p:nvPr>
        </p:nvSpPr>
        <p:spPr>
          <a:xfrm>
            <a:off x="670705" y="44732"/>
            <a:ext cx="10905066" cy="1135737"/>
          </a:xfrm>
        </p:spPr>
        <p:txBody>
          <a:bodyPr>
            <a:normAutofit/>
          </a:bodyPr>
          <a:lstStyle/>
          <a:p>
            <a:r>
              <a:rPr lang="en-US" sz="3600" dirty="0"/>
              <a:t>Explore misclassification:</a:t>
            </a:r>
          </a:p>
        </p:txBody>
      </p:sp>
      <p:sp>
        <p:nvSpPr>
          <p:cNvPr id="3" name="Content Placeholder 2">
            <a:extLst>
              <a:ext uri="{FF2B5EF4-FFF2-40B4-BE49-F238E27FC236}">
                <a16:creationId xmlns:a16="http://schemas.microsoft.com/office/drawing/2014/main" id="{45D9A47D-C2AF-474F-A8C8-2D3E4519178A}"/>
              </a:ext>
            </a:extLst>
          </p:cNvPr>
          <p:cNvSpPr>
            <a:spLocks noGrp="1"/>
          </p:cNvSpPr>
          <p:nvPr>
            <p:ph idx="1"/>
          </p:nvPr>
        </p:nvSpPr>
        <p:spPr>
          <a:xfrm>
            <a:off x="772295" y="1021714"/>
            <a:ext cx="4008384" cy="4393982"/>
          </a:xfrm>
        </p:spPr>
        <p:txBody>
          <a:bodyPr>
            <a:normAutofit/>
          </a:bodyPr>
          <a:lstStyle/>
          <a:p>
            <a:pPr marL="0" indent="0">
              <a:buNone/>
            </a:pPr>
            <a:r>
              <a:rPr lang="en-US" sz="2000" dirty="0"/>
              <a:t>As mentioned, SVM and Logistic Regression preforms with the best results, but in both of them there’s still misclassification:</a:t>
            </a:r>
          </a:p>
          <a:p>
            <a:pPr marL="0" indent="0">
              <a:buNone/>
            </a:pPr>
            <a:endParaRPr lang="en-US" sz="2000" dirty="0"/>
          </a:p>
          <a:p>
            <a:pPr marL="0" indent="0">
              <a:buNone/>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treemap chart&#10;&#10;Description automatically generated">
            <a:extLst>
              <a:ext uri="{FF2B5EF4-FFF2-40B4-BE49-F238E27FC236}">
                <a16:creationId xmlns:a16="http://schemas.microsoft.com/office/drawing/2014/main" id="{47FF43D0-EDBC-4079-AA83-7BBB698EAA22}"/>
              </a:ext>
            </a:extLst>
          </p:cNvPr>
          <p:cNvPicPr>
            <a:picLocks noChangeAspect="1"/>
          </p:cNvPicPr>
          <p:nvPr/>
        </p:nvPicPr>
        <p:blipFill>
          <a:blip r:embed="rId2"/>
          <a:stretch>
            <a:fillRect/>
          </a:stretch>
        </p:blipFill>
        <p:spPr>
          <a:xfrm>
            <a:off x="6976916" y="1713270"/>
            <a:ext cx="5078390" cy="327556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C957B7E2-A6C3-447E-A197-A91342716D38}"/>
              </a:ext>
            </a:extLst>
          </p:cNvPr>
          <p:cNvSpPr txBox="1"/>
          <p:nvPr/>
        </p:nvSpPr>
        <p:spPr>
          <a:xfrm>
            <a:off x="8181618" y="686960"/>
            <a:ext cx="3838903" cy="369332"/>
          </a:xfrm>
          <a:prstGeom prst="rect">
            <a:avLst/>
          </a:prstGeom>
          <a:noFill/>
        </p:spPr>
        <p:txBody>
          <a:bodyPr wrap="square" rtlCol="0">
            <a:spAutoFit/>
          </a:bodyPr>
          <a:lstStyle/>
          <a:p>
            <a:r>
              <a:rPr lang="en-US" dirty="0"/>
              <a:t>Confusion matrix</a:t>
            </a:r>
          </a:p>
        </p:txBody>
      </p:sp>
      <p:sp>
        <p:nvSpPr>
          <p:cNvPr id="8" name="TextBox 7">
            <a:extLst>
              <a:ext uri="{FF2B5EF4-FFF2-40B4-BE49-F238E27FC236}">
                <a16:creationId xmlns:a16="http://schemas.microsoft.com/office/drawing/2014/main" id="{9333CEAD-C3DE-446F-8E44-55895CD455E3}"/>
              </a:ext>
            </a:extLst>
          </p:cNvPr>
          <p:cNvSpPr txBox="1"/>
          <p:nvPr/>
        </p:nvSpPr>
        <p:spPr>
          <a:xfrm>
            <a:off x="7533793" y="2033310"/>
            <a:ext cx="1505607" cy="307777"/>
          </a:xfrm>
          <a:prstGeom prst="rect">
            <a:avLst/>
          </a:prstGeom>
          <a:noFill/>
        </p:spPr>
        <p:txBody>
          <a:bodyPr wrap="square" rtlCol="0">
            <a:spAutoFit/>
          </a:bodyPr>
          <a:lstStyle/>
          <a:p>
            <a:r>
              <a:rPr lang="en-US" sz="1400" dirty="0"/>
              <a:t>True positives</a:t>
            </a:r>
          </a:p>
        </p:txBody>
      </p:sp>
      <p:sp>
        <p:nvSpPr>
          <p:cNvPr id="19" name="TextBox 18">
            <a:extLst>
              <a:ext uri="{FF2B5EF4-FFF2-40B4-BE49-F238E27FC236}">
                <a16:creationId xmlns:a16="http://schemas.microsoft.com/office/drawing/2014/main" id="{2B90C7B9-FA5F-4F15-97A0-23C3869ADF8F}"/>
              </a:ext>
            </a:extLst>
          </p:cNvPr>
          <p:cNvSpPr txBox="1"/>
          <p:nvPr/>
        </p:nvSpPr>
        <p:spPr>
          <a:xfrm>
            <a:off x="9550996" y="2033309"/>
            <a:ext cx="1896245" cy="307777"/>
          </a:xfrm>
          <a:prstGeom prst="rect">
            <a:avLst/>
          </a:prstGeom>
          <a:noFill/>
        </p:spPr>
        <p:txBody>
          <a:bodyPr wrap="square" rtlCol="0">
            <a:spAutoFit/>
          </a:bodyPr>
          <a:lstStyle/>
          <a:p>
            <a:r>
              <a:rPr lang="en-US" sz="1400" dirty="0"/>
              <a:t>False positives</a:t>
            </a:r>
          </a:p>
        </p:txBody>
      </p:sp>
      <p:sp>
        <p:nvSpPr>
          <p:cNvPr id="20" name="TextBox 19">
            <a:extLst>
              <a:ext uri="{FF2B5EF4-FFF2-40B4-BE49-F238E27FC236}">
                <a16:creationId xmlns:a16="http://schemas.microsoft.com/office/drawing/2014/main" id="{6BF71A0A-47F4-4CC3-90FB-2F76406B88D1}"/>
              </a:ext>
            </a:extLst>
          </p:cNvPr>
          <p:cNvSpPr txBox="1"/>
          <p:nvPr/>
        </p:nvSpPr>
        <p:spPr>
          <a:xfrm>
            <a:off x="7521517" y="3419360"/>
            <a:ext cx="1966016" cy="307777"/>
          </a:xfrm>
          <a:prstGeom prst="rect">
            <a:avLst/>
          </a:prstGeom>
          <a:noFill/>
        </p:spPr>
        <p:txBody>
          <a:bodyPr wrap="square" rtlCol="0">
            <a:spAutoFit/>
          </a:bodyPr>
          <a:lstStyle/>
          <a:p>
            <a:r>
              <a:rPr lang="en-US" sz="1400" dirty="0"/>
              <a:t>False negatives</a:t>
            </a:r>
          </a:p>
        </p:txBody>
      </p:sp>
      <p:sp>
        <p:nvSpPr>
          <p:cNvPr id="21" name="TextBox 20">
            <a:extLst>
              <a:ext uri="{FF2B5EF4-FFF2-40B4-BE49-F238E27FC236}">
                <a16:creationId xmlns:a16="http://schemas.microsoft.com/office/drawing/2014/main" id="{6FB324FB-C7BE-4F6D-AD0C-EACAB9A19F79}"/>
              </a:ext>
            </a:extLst>
          </p:cNvPr>
          <p:cNvSpPr txBox="1"/>
          <p:nvPr/>
        </p:nvSpPr>
        <p:spPr>
          <a:xfrm>
            <a:off x="9569295" y="3419360"/>
            <a:ext cx="1966016" cy="307777"/>
          </a:xfrm>
          <a:prstGeom prst="rect">
            <a:avLst/>
          </a:prstGeom>
          <a:noFill/>
        </p:spPr>
        <p:txBody>
          <a:bodyPr wrap="square" rtlCol="0">
            <a:spAutoFit/>
          </a:bodyPr>
          <a:lstStyle/>
          <a:p>
            <a:r>
              <a:rPr lang="en-US" sz="1400" dirty="0">
                <a:solidFill>
                  <a:schemeClr val="bg1"/>
                </a:solidFill>
              </a:rPr>
              <a:t>True negatives</a:t>
            </a:r>
          </a:p>
        </p:txBody>
      </p:sp>
      <p:sp>
        <p:nvSpPr>
          <p:cNvPr id="9" name="TextBox 8">
            <a:extLst>
              <a:ext uri="{FF2B5EF4-FFF2-40B4-BE49-F238E27FC236}">
                <a16:creationId xmlns:a16="http://schemas.microsoft.com/office/drawing/2014/main" id="{208C64D7-4E9C-4A9F-AA3A-BB2E5EBBFBDF}"/>
              </a:ext>
            </a:extLst>
          </p:cNvPr>
          <p:cNvSpPr txBox="1"/>
          <p:nvPr/>
        </p:nvSpPr>
        <p:spPr>
          <a:xfrm>
            <a:off x="7495190" y="5213012"/>
            <a:ext cx="4209685" cy="646331"/>
          </a:xfrm>
          <a:prstGeom prst="rect">
            <a:avLst/>
          </a:prstGeom>
          <a:noFill/>
        </p:spPr>
        <p:txBody>
          <a:bodyPr wrap="square" rtlCol="0">
            <a:spAutoFit/>
          </a:bodyPr>
          <a:lstStyle/>
          <a:p>
            <a:r>
              <a:rPr lang="en-US" dirty="0"/>
              <a:t>Gives us 3 wrong predictions, gave true (X won) but actually X lost?</a:t>
            </a:r>
          </a:p>
        </p:txBody>
      </p:sp>
      <p:pic>
        <p:nvPicPr>
          <p:cNvPr id="23" name="Picture 22">
            <a:extLst>
              <a:ext uri="{FF2B5EF4-FFF2-40B4-BE49-F238E27FC236}">
                <a16:creationId xmlns:a16="http://schemas.microsoft.com/office/drawing/2014/main" id="{4307787C-FB20-4598-AEAC-56CB4E2C6CED}"/>
              </a:ext>
            </a:extLst>
          </p:cNvPr>
          <p:cNvPicPr>
            <a:picLocks noChangeAspect="1"/>
          </p:cNvPicPr>
          <p:nvPr/>
        </p:nvPicPr>
        <p:blipFill>
          <a:blip r:embed="rId3"/>
          <a:stretch>
            <a:fillRect/>
          </a:stretch>
        </p:blipFill>
        <p:spPr>
          <a:xfrm>
            <a:off x="728657" y="3831021"/>
            <a:ext cx="990493" cy="2788056"/>
          </a:xfrm>
          <a:prstGeom prst="rect">
            <a:avLst/>
          </a:prstGeom>
        </p:spPr>
      </p:pic>
      <p:pic>
        <p:nvPicPr>
          <p:cNvPr id="25" name="Picture 24">
            <a:extLst>
              <a:ext uri="{FF2B5EF4-FFF2-40B4-BE49-F238E27FC236}">
                <a16:creationId xmlns:a16="http://schemas.microsoft.com/office/drawing/2014/main" id="{941EBA47-DC39-4061-B8E4-2AC575BF30A0}"/>
              </a:ext>
            </a:extLst>
          </p:cNvPr>
          <p:cNvPicPr>
            <a:picLocks noChangeAspect="1"/>
          </p:cNvPicPr>
          <p:nvPr/>
        </p:nvPicPr>
        <p:blipFill>
          <a:blip r:embed="rId4"/>
          <a:stretch>
            <a:fillRect/>
          </a:stretch>
        </p:blipFill>
        <p:spPr>
          <a:xfrm>
            <a:off x="2579465" y="3831021"/>
            <a:ext cx="1018698" cy="2803279"/>
          </a:xfrm>
          <a:prstGeom prst="rect">
            <a:avLst/>
          </a:prstGeom>
        </p:spPr>
      </p:pic>
      <p:sp>
        <p:nvSpPr>
          <p:cNvPr id="26" name="TextBox 25">
            <a:extLst>
              <a:ext uri="{FF2B5EF4-FFF2-40B4-BE49-F238E27FC236}">
                <a16:creationId xmlns:a16="http://schemas.microsoft.com/office/drawing/2014/main" id="{2E8CD8BC-AC3E-44FA-92C4-31AF2EDC574D}"/>
              </a:ext>
            </a:extLst>
          </p:cNvPr>
          <p:cNvSpPr txBox="1"/>
          <p:nvPr/>
        </p:nvSpPr>
        <p:spPr>
          <a:xfrm>
            <a:off x="300782" y="3351051"/>
            <a:ext cx="2869324" cy="367315"/>
          </a:xfrm>
          <a:prstGeom prst="rect">
            <a:avLst/>
          </a:prstGeom>
          <a:noFill/>
        </p:spPr>
        <p:txBody>
          <a:bodyPr wrap="square" rtlCol="0">
            <a:spAutoFit/>
          </a:bodyPr>
          <a:lstStyle/>
          <a:p>
            <a:r>
              <a:rPr lang="en-US" dirty="0"/>
              <a:t>Logistic Regression</a:t>
            </a:r>
          </a:p>
        </p:txBody>
      </p:sp>
      <p:sp>
        <p:nvSpPr>
          <p:cNvPr id="27" name="TextBox 26">
            <a:extLst>
              <a:ext uri="{FF2B5EF4-FFF2-40B4-BE49-F238E27FC236}">
                <a16:creationId xmlns:a16="http://schemas.microsoft.com/office/drawing/2014/main" id="{AC4A9D97-1F92-4BA7-A25E-EA3745167DE8}"/>
              </a:ext>
            </a:extLst>
          </p:cNvPr>
          <p:cNvSpPr txBox="1"/>
          <p:nvPr/>
        </p:nvSpPr>
        <p:spPr>
          <a:xfrm>
            <a:off x="2674592" y="3369256"/>
            <a:ext cx="2869324" cy="367315"/>
          </a:xfrm>
          <a:prstGeom prst="rect">
            <a:avLst/>
          </a:prstGeom>
          <a:noFill/>
        </p:spPr>
        <p:txBody>
          <a:bodyPr wrap="square" rtlCol="0">
            <a:spAutoFit/>
          </a:bodyPr>
          <a:lstStyle/>
          <a:p>
            <a:r>
              <a:rPr lang="en-US" dirty="0"/>
              <a:t>SVM</a:t>
            </a:r>
          </a:p>
        </p:txBody>
      </p:sp>
      <p:cxnSp>
        <p:nvCxnSpPr>
          <p:cNvPr id="29" name="Connector: Elbow 28">
            <a:extLst>
              <a:ext uri="{FF2B5EF4-FFF2-40B4-BE49-F238E27FC236}">
                <a16:creationId xmlns:a16="http://schemas.microsoft.com/office/drawing/2014/main" id="{07821E0D-25F9-4AD4-BA46-4B3B48B9EAC1}"/>
              </a:ext>
            </a:extLst>
          </p:cNvPr>
          <p:cNvCxnSpPr/>
          <p:nvPr/>
        </p:nvCxnSpPr>
        <p:spPr>
          <a:xfrm>
            <a:off x="4706007" y="1313003"/>
            <a:ext cx="2175641" cy="79169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D86DCCA-31E8-488A-B9C8-32E203D1DAB7}"/>
              </a:ext>
            </a:extLst>
          </p:cNvPr>
          <p:cNvPicPr>
            <a:picLocks noChangeAspect="1"/>
          </p:cNvPicPr>
          <p:nvPr/>
        </p:nvPicPr>
        <p:blipFill>
          <a:blip r:embed="rId5"/>
          <a:stretch>
            <a:fillRect/>
          </a:stretch>
        </p:blipFill>
        <p:spPr>
          <a:xfrm>
            <a:off x="8419574" y="1127223"/>
            <a:ext cx="1276528" cy="543001"/>
          </a:xfrm>
          <a:prstGeom prst="rect">
            <a:avLst/>
          </a:prstGeom>
        </p:spPr>
      </p:pic>
      <p:sp>
        <p:nvSpPr>
          <p:cNvPr id="34" name="TextBox 33">
            <a:extLst>
              <a:ext uri="{FF2B5EF4-FFF2-40B4-BE49-F238E27FC236}">
                <a16:creationId xmlns:a16="http://schemas.microsoft.com/office/drawing/2014/main" id="{54F5FD71-6886-477A-9616-908B835C8C93}"/>
              </a:ext>
            </a:extLst>
          </p:cNvPr>
          <p:cNvSpPr txBox="1"/>
          <p:nvPr/>
        </p:nvSpPr>
        <p:spPr>
          <a:xfrm>
            <a:off x="3903978" y="4226855"/>
            <a:ext cx="2977670" cy="2462213"/>
          </a:xfrm>
          <a:prstGeom prst="rect">
            <a:avLst/>
          </a:prstGeom>
          <a:noFill/>
        </p:spPr>
        <p:txBody>
          <a:bodyPr wrap="square" rtlCol="0">
            <a:spAutoFit/>
          </a:bodyPr>
          <a:lstStyle/>
          <a:p>
            <a:r>
              <a:rPr lang="en-US" sz="1400" dirty="0"/>
              <a:t>We can see that the algorithms gives wrong prediction when the game is tie.</a:t>
            </a:r>
          </a:p>
          <a:p>
            <a:r>
              <a:rPr lang="en-US" sz="1400" dirty="0"/>
              <a:t>So I do wonder if “tie” is consider X lost?</a:t>
            </a:r>
          </a:p>
          <a:p>
            <a:r>
              <a:rPr lang="en-US" sz="1400" dirty="0"/>
              <a:t>Those boards gives our model hard time.</a:t>
            </a:r>
          </a:p>
          <a:p>
            <a:r>
              <a:rPr lang="en-US" sz="1400" dirty="0"/>
              <a:t>In the data set they mentioned only X won or X lost, so I believe this game board are to check attention, because tie isn’t a lost in my opinion.</a:t>
            </a:r>
          </a:p>
        </p:txBody>
      </p:sp>
      <p:sp>
        <p:nvSpPr>
          <p:cNvPr id="35" name="Rectangle 34">
            <a:extLst>
              <a:ext uri="{FF2B5EF4-FFF2-40B4-BE49-F238E27FC236}">
                <a16:creationId xmlns:a16="http://schemas.microsoft.com/office/drawing/2014/main" id="{D042D949-8673-46B7-8CF8-D608E30C0A73}"/>
              </a:ext>
            </a:extLst>
          </p:cNvPr>
          <p:cNvSpPr/>
          <p:nvPr/>
        </p:nvSpPr>
        <p:spPr>
          <a:xfrm>
            <a:off x="3284555" y="3802619"/>
            <a:ext cx="4010841"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Conclusions:</a:t>
            </a:r>
          </a:p>
        </p:txBody>
      </p:sp>
    </p:spTree>
    <p:extLst>
      <p:ext uri="{BB962C8B-B14F-4D97-AF65-F5344CB8AC3E}">
        <p14:creationId xmlns:p14="http://schemas.microsoft.com/office/powerpoint/2010/main" val="195738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1535</TotalTime>
  <Words>1519</Words>
  <Application>Microsoft Office PowerPoint</Application>
  <PresentationFormat>Widescreen</PresentationFormat>
  <Paragraphs>139</Paragraphs>
  <Slides>17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Calibri Light</vt:lpstr>
      <vt:lpstr>Inter</vt:lpstr>
      <vt:lpstr>Roboto</vt:lpstr>
      <vt:lpstr>Office Theme</vt:lpstr>
      <vt:lpstr>אובייקט מעטפת של כורך האובייקטים</vt:lpstr>
      <vt:lpstr>Tic-Tac-Toe Winner Prediction. Artificial intelligence VS Machine learning.</vt:lpstr>
      <vt:lpstr>Introduction </vt:lpstr>
      <vt:lpstr>Dataset:</vt:lpstr>
      <vt:lpstr>Attribute Information:</vt:lpstr>
      <vt:lpstr>Thoughts and questions:</vt:lpstr>
      <vt:lpstr>Results:</vt:lpstr>
      <vt:lpstr>Worst-AdaBoost</vt:lpstr>
      <vt:lpstr>Let's explore Decision tree:</vt:lpstr>
      <vt:lpstr>Explore misclassification:</vt:lpstr>
      <vt:lpstr>Conclusions so far:</vt:lpstr>
      <vt:lpstr>Machine Learning VS. Artificial intelligence </vt:lpstr>
      <vt:lpstr>Logistic Regression VS. minMax</vt:lpstr>
      <vt:lpstr>K-Neighbor VS. minMax</vt:lpstr>
      <vt:lpstr>Decision Tree VS. minMax</vt:lpstr>
      <vt:lpstr>Additional experiments for fun:</vt:lpstr>
      <vt:lpstr>Places for improvements:</vt:lpstr>
      <vt:lpstr>Sources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Tic-Tac-Toe Winner Prediction. Artificial intelligence VS Machine learning.</dc:title>
  <dc:creator>צח כהן</dc:creator>
  <cp:lastModifiedBy>צח כהן</cp:lastModifiedBy>
  <cp:revision>7</cp:revision>
  <dcterms:created xsi:type="dcterms:W3CDTF">2022-02-08T11:13:49Z</dcterms:created>
  <dcterms:modified xsi:type="dcterms:W3CDTF">2022-02-12T20:31:12Z</dcterms:modified>
</cp:coreProperties>
</file>